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85" r:id="rId4"/>
    <p:sldId id="286" r:id="rId5"/>
    <p:sldId id="284" r:id="rId6"/>
    <p:sldId id="296" r:id="rId7"/>
    <p:sldId id="261" r:id="rId8"/>
    <p:sldId id="327" r:id="rId9"/>
    <p:sldId id="331" r:id="rId10"/>
    <p:sldId id="330" r:id="rId11"/>
    <p:sldId id="333" r:id="rId12"/>
    <p:sldId id="291" r:id="rId13"/>
    <p:sldId id="292" r:id="rId14"/>
    <p:sldId id="293" r:id="rId15"/>
    <p:sldId id="294" r:id="rId16"/>
    <p:sldId id="328" r:id="rId17"/>
    <p:sldId id="321" r:id="rId18"/>
    <p:sldId id="332" r:id="rId19"/>
    <p:sldId id="288" r:id="rId20"/>
    <p:sldId id="289" r:id="rId21"/>
    <p:sldId id="318" r:id="rId22"/>
    <p:sldId id="319" r:id="rId23"/>
    <p:sldId id="320" r:id="rId24"/>
    <p:sldId id="323" r:id="rId25"/>
    <p:sldId id="322" r:id="rId26"/>
    <p:sldId id="329" r:id="rId27"/>
    <p:sldId id="325" r:id="rId28"/>
    <p:sldId id="326" r:id="rId29"/>
    <p:sldId id="283"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Fira Sans Bold Bold" panose="020B0604020202020204" charset="0"/>
      <p:regular r:id="rId36"/>
    </p:embeddedFont>
    <p:embeddedFont>
      <p:font typeface="Fira Sans Light" panose="020B0403050000020004" pitchFamily="34" charset="0"/>
      <p:regular r:id="rId37"/>
      <p:italic r:id="rId38"/>
    </p:embeddedFont>
    <p:embeddedFont>
      <p:font typeface="Fira Sans Light Bold" panose="020B0604020202020204" charset="0"/>
      <p:regular r:id="rId39"/>
    </p:embeddedFont>
    <p:embeddedFont>
      <p:font typeface="Fira Sans Medium" panose="020B0603050000020004" pitchFamily="34" charset="0"/>
      <p:regular r:id="rId40"/>
      <p:italic r:id="rId41"/>
    </p:embeddedFont>
    <p:embeddedFont>
      <p:font typeface="Fira Sans Medium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80521" autoAdjust="0"/>
  </p:normalViewPr>
  <p:slideViewPr>
    <p:cSldViewPr>
      <p:cViewPr varScale="1">
        <p:scale>
          <a:sx n="42" d="100"/>
          <a:sy n="42" d="100"/>
        </p:scale>
        <p:origin x="1277" y="5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6E977-FDEE-4ACC-902F-C09D5E749F05}"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B28E3-998B-4994-B82D-A501EF7F52DB}" type="slidenum">
              <a:rPr lang="en-US" smtClean="0"/>
              <a:t>‹#›</a:t>
            </a:fld>
            <a:endParaRPr lang="en-US"/>
          </a:p>
        </p:txBody>
      </p:sp>
    </p:spTree>
    <p:extLst>
      <p:ext uri="{BB962C8B-B14F-4D97-AF65-F5344CB8AC3E}">
        <p14:creationId xmlns:p14="http://schemas.microsoft.com/office/powerpoint/2010/main" val="623163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B28E3-998B-4994-B82D-A501EF7F52DB}" type="slidenum">
              <a:rPr lang="en-US" smtClean="0"/>
              <a:t>3</a:t>
            </a:fld>
            <a:endParaRPr lang="en-US"/>
          </a:p>
        </p:txBody>
      </p:sp>
    </p:spTree>
    <p:extLst>
      <p:ext uri="{BB962C8B-B14F-4D97-AF65-F5344CB8AC3E}">
        <p14:creationId xmlns:p14="http://schemas.microsoft.com/office/powerpoint/2010/main" val="38837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B7B28E3-998B-4994-B82D-A501EF7F52DB}" type="slidenum">
              <a:rPr lang="en-US" smtClean="0"/>
              <a:t>8</a:t>
            </a:fld>
            <a:endParaRPr lang="en-US"/>
          </a:p>
        </p:txBody>
      </p:sp>
    </p:spTree>
    <p:extLst>
      <p:ext uri="{BB962C8B-B14F-4D97-AF65-F5344CB8AC3E}">
        <p14:creationId xmlns:p14="http://schemas.microsoft.com/office/powerpoint/2010/main" val="618845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B7B28E3-998B-4994-B82D-A501EF7F52DB}" type="slidenum">
              <a:rPr lang="en-US" smtClean="0"/>
              <a:t>9</a:t>
            </a:fld>
            <a:endParaRPr lang="en-US"/>
          </a:p>
        </p:txBody>
      </p:sp>
    </p:spTree>
    <p:extLst>
      <p:ext uri="{BB962C8B-B14F-4D97-AF65-F5344CB8AC3E}">
        <p14:creationId xmlns:p14="http://schemas.microsoft.com/office/powerpoint/2010/main" val="363497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B7B28E3-998B-4994-B82D-A501EF7F52DB}" type="slidenum">
              <a:rPr lang="en-US" smtClean="0"/>
              <a:t>10</a:t>
            </a:fld>
            <a:endParaRPr lang="en-US"/>
          </a:p>
        </p:txBody>
      </p:sp>
    </p:spTree>
    <p:extLst>
      <p:ext uri="{BB962C8B-B14F-4D97-AF65-F5344CB8AC3E}">
        <p14:creationId xmlns:p14="http://schemas.microsoft.com/office/powerpoint/2010/main" val="1749254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4B7B28E3-998B-4994-B82D-A501EF7F52DB}" type="slidenum">
              <a:rPr lang="en-US" smtClean="0"/>
              <a:t>11</a:t>
            </a:fld>
            <a:endParaRPr lang="en-US"/>
          </a:p>
        </p:txBody>
      </p:sp>
    </p:spTree>
    <p:extLst>
      <p:ext uri="{BB962C8B-B14F-4D97-AF65-F5344CB8AC3E}">
        <p14:creationId xmlns:p14="http://schemas.microsoft.com/office/powerpoint/2010/main" val="2200225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6" r="7370" b="21785"/>
          <a:stretch>
            <a:fillRect/>
          </a:stretch>
        </p:blipFill>
        <p:spPr>
          <a:xfrm>
            <a:off x="0" y="0"/>
            <a:ext cx="18288000" cy="10287000"/>
          </a:xfrm>
          <a:prstGeom prst="rect">
            <a:avLst/>
          </a:prstGeom>
        </p:spPr>
      </p:pic>
      <p:grpSp>
        <p:nvGrpSpPr>
          <p:cNvPr id="3" name="Group 3"/>
          <p:cNvGrpSpPr/>
          <p:nvPr/>
        </p:nvGrpSpPr>
        <p:grpSpPr>
          <a:xfrm>
            <a:off x="-3080052" y="-7723902"/>
            <a:ext cx="11919252" cy="9550938"/>
            <a:chOff x="0" y="0"/>
            <a:chExt cx="6209994" cy="5372100"/>
          </a:xfrm>
        </p:grpSpPr>
        <p:sp>
          <p:nvSpPr>
            <p:cNvPr id="4" name="Freeform 4"/>
            <p:cNvSpPr/>
            <p:nvPr/>
          </p:nvSpPr>
          <p:spPr>
            <a:xfrm>
              <a:off x="0" y="0"/>
              <a:ext cx="6209994" cy="5372100"/>
            </a:xfrm>
            <a:custGeom>
              <a:avLst/>
              <a:gdLst/>
              <a:ahLst/>
              <a:cxnLst/>
              <a:rect l="l" t="t" r="r" b="b"/>
              <a:pathLst>
                <a:path w="6209994" h="5372100">
                  <a:moveTo>
                    <a:pt x="4659324" y="0"/>
                  </a:moveTo>
                  <a:lnTo>
                    <a:pt x="1550670" y="0"/>
                  </a:lnTo>
                  <a:lnTo>
                    <a:pt x="0" y="2686050"/>
                  </a:lnTo>
                  <a:lnTo>
                    <a:pt x="1550670" y="5372100"/>
                  </a:lnTo>
                  <a:lnTo>
                    <a:pt x="4659325" y="5372100"/>
                  </a:lnTo>
                  <a:lnTo>
                    <a:pt x="6209994" y="2686050"/>
                  </a:lnTo>
                  <a:lnTo>
                    <a:pt x="4659324" y="0"/>
                  </a:lnTo>
                  <a:close/>
                </a:path>
              </a:pathLst>
            </a:custGeom>
            <a:solidFill>
              <a:srgbClr val="1836B2"/>
            </a:solidFill>
          </p:spPr>
        </p:sp>
      </p:grpSp>
      <p:grpSp>
        <p:nvGrpSpPr>
          <p:cNvPr id="5" name="Group 5"/>
          <p:cNvGrpSpPr/>
          <p:nvPr/>
        </p:nvGrpSpPr>
        <p:grpSpPr>
          <a:xfrm rot="-10800000">
            <a:off x="4741512" y="3973382"/>
            <a:ext cx="17580182" cy="13157506"/>
            <a:chOff x="0" y="0"/>
            <a:chExt cx="7177842" cy="5372100"/>
          </a:xfrm>
        </p:grpSpPr>
        <p:sp>
          <p:nvSpPr>
            <p:cNvPr id="6" name="Freeform 6"/>
            <p:cNvSpPr/>
            <p:nvPr/>
          </p:nvSpPr>
          <p:spPr>
            <a:xfrm>
              <a:off x="0" y="0"/>
              <a:ext cx="7177842" cy="5372100"/>
            </a:xfrm>
            <a:custGeom>
              <a:avLst/>
              <a:gdLst/>
              <a:ahLst/>
              <a:cxnLst/>
              <a:rect l="l" t="t" r="r" b="b"/>
              <a:pathLst>
                <a:path w="7177842" h="5372100">
                  <a:moveTo>
                    <a:pt x="5627172" y="0"/>
                  </a:moveTo>
                  <a:lnTo>
                    <a:pt x="1550670" y="0"/>
                  </a:lnTo>
                  <a:lnTo>
                    <a:pt x="0" y="2686050"/>
                  </a:lnTo>
                  <a:lnTo>
                    <a:pt x="1550670" y="5372100"/>
                  </a:lnTo>
                  <a:lnTo>
                    <a:pt x="5627172" y="5372100"/>
                  </a:lnTo>
                  <a:lnTo>
                    <a:pt x="7177842" y="2686050"/>
                  </a:lnTo>
                  <a:lnTo>
                    <a:pt x="5627172" y="0"/>
                  </a:lnTo>
                  <a:close/>
                </a:path>
              </a:pathLst>
            </a:custGeom>
            <a:solidFill>
              <a:srgbClr val="A066CB"/>
            </a:solidFill>
          </p:spPr>
        </p:sp>
      </p:grpSp>
      <p:grpSp>
        <p:nvGrpSpPr>
          <p:cNvPr id="7" name="Group 7"/>
          <p:cNvGrpSpPr/>
          <p:nvPr/>
        </p:nvGrpSpPr>
        <p:grpSpPr>
          <a:xfrm>
            <a:off x="7952874" y="5361016"/>
            <a:ext cx="9306426" cy="3897284"/>
            <a:chOff x="0" y="0"/>
            <a:chExt cx="12408569" cy="5196379"/>
          </a:xfrm>
        </p:grpSpPr>
        <p:sp>
          <p:nvSpPr>
            <p:cNvPr id="8" name="TextBox 8"/>
            <p:cNvSpPr txBox="1"/>
            <p:nvPr/>
          </p:nvSpPr>
          <p:spPr>
            <a:xfrm>
              <a:off x="0" y="0"/>
              <a:ext cx="12408569" cy="3808223"/>
            </a:xfrm>
            <a:prstGeom prst="rect">
              <a:avLst/>
            </a:prstGeom>
          </p:spPr>
          <p:txBody>
            <a:bodyPr lIns="0" tIns="0" rIns="0" bIns="0" rtlCol="0" anchor="t">
              <a:spAutoFit/>
            </a:bodyPr>
            <a:lstStyle/>
            <a:p>
              <a:pPr algn="r">
                <a:lnSpc>
                  <a:spcPts val="11999"/>
                </a:lnSpc>
              </a:pPr>
              <a:r>
                <a:rPr lang="en-US" sz="4400" b="1" spc="299" dirty="0">
                  <a:solidFill>
                    <a:srgbClr val="FFFFFF"/>
                  </a:solidFill>
                  <a:latin typeface="Fira Sans Medium Bold" panose="020B0604020202020204" charset="0"/>
                </a:rPr>
                <a:t>XÂY DỰNG PHẦN MỀM QUẢN LÝ TRUNG </a:t>
              </a:r>
              <a:r>
                <a:rPr lang="vi-VN" sz="4400" b="1" spc="299" dirty="0">
                  <a:solidFill>
                    <a:srgbClr val="FFFFFF"/>
                  </a:solidFill>
                  <a:latin typeface="Fira Sans Medium Bold" panose="020B0604020202020204" charset="0"/>
                </a:rPr>
                <a:t>TÂM NGOẠI</a:t>
              </a:r>
              <a:r>
                <a:rPr lang="en-US" sz="4400" b="1" spc="299" dirty="0">
                  <a:solidFill>
                    <a:srgbClr val="FFFFFF"/>
                  </a:solidFill>
                  <a:latin typeface="Fira Sans Medium Bold" panose="020B0604020202020204" charset="0"/>
                </a:rPr>
                <a:t> NGỮ </a:t>
              </a:r>
            </a:p>
          </p:txBody>
        </p:sp>
        <p:sp>
          <p:nvSpPr>
            <p:cNvPr id="9" name="TextBox 9"/>
            <p:cNvSpPr txBox="1"/>
            <p:nvPr/>
          </p:nvSpPr>
          <p:spPr>
            <a:xfrm>
              <a:off x="0" y="4413212"/>
              <a:ext cx="12408569" cy="783167"/>
            </a:xfrm>
            <a:prstGeom prst="rect">
              <a:avLst/>
            </a:prstGeom>
          </p:spPr>
          <p:txBody>
            <a:bodyPr lIns="0" tIns="0" rIns="0" bIns="0" rtlCol="0" anchor="t">
              <a:spAutoFit/>
            </a:bodyPr>
            <a:lstStyle/>
            <a:p>
              <a:pPr algn="r">
                <a:lnSpc>
                  <a:spcPts val="4900"/>
                </a:lnSpc>
              </a:pPr>
              <a:r>
                <a:rPr lang="en-US" sz="3500" spc="105" dirty="0">
                  <a:solidFill>
                    <a:srgbClr val="FFFFFF"/>
                  </a:solidFill>
                  <a:latin typeface="Fira Sans Light Bold"/>
                </a:rPr>
                <a:t>GVHD: </a:t>
              </a:r>
              <a:r>
                <a:rPr lang="en-US" sz="3500" spc="105" dirty="0" err="1">
                  <a:solidFill>
                    <a:srgbClr val="FFFFFF"/>
                  </a:solidFill>
                  <a:latin typeface="Fira Sans Light Bold"/>
                </a:rPr>
                <a:t>Nguyễn</a:t>
              </a:r>
              <a:r>
                <a:rPr lang="en-US" sz="3500" spc="105" dirty="0">
                  <a:solidFill>
                    <a:srgbClr val="FFFFFF"/>
                  </a:solidFill>
                  <a:latin typeface="Fira Sans Light Bold"/>
                </a:rPr>
                <a:t> </a:t>
              </a:r>
              <a:r>
                <a:rPr lang="en-US" sz="3500" spc="105" dirty="0" err="1">
                  <a:solidFill>
                    <a:srgbClr val="FFFFFF"/>
                  </a:solidFill>
                  <a:latin typeface="Fira Sans Light Bold"/>
                </a:rPr>
                <a:t>Thành</a:t>
              </a:r>
              <a:r>
                <a:rPr lang="en-US" sz="3500" spc="105" dirty="0">
                  <a:solidFill>
                    <a:srgbClr val="FFFFFF"/>
                  </a:solidFill>
                  <a:latin typeface="Fira Sans Light Bold"/>
                </a:rPr>
                <a:t> </a:t>
              </a:r>
              <a:r>
                <a:rPr lang="en-US" sz="3500" spc="105" dirty="0" err="1">
                  <a:solidFill>
                    <a:srgbClr val="FFFFFF"/>
                  </a:solidFill>
                  <a:latin typeface="Fira Sans Light Bold"/>
                </a:rPr>
                <a:t>Sơn</a:t>
              </a:r>
              <a:endParaRPr lang="en-US" sz="3500" spc="105" dirty="0">
                <a:solidFill>
                  <a:srgbClr val="FFFFFF"/>
                </a:solidFill>
                <a:latin typeface="Fira Sans Light Bold"/>
              </a:endParaRPr>
            </a:p>
          </p:txBody>
        </p:sp>
      </p:grpSp>
      <p:grpSp>
        <p:nvGrpSpPr>
          <p:cNvPr id="10" name="Group 10"/>
          <p:cNvGrpSpPr/>
          <p:nvPr/>
        </p:nvGrpSpPr>
        <p:grpSpPr>
          <a:xfrm>
            <a:off x="0" y="717175"/>
            <a:ext cx="6096000" cy="564302"/>
            <a:chOff x="0" y="24335"/>
            <a:chExt cx="5194858" cy="752402"/>
          </a:xfrm>
        </p:grpSpPr>
        <p:sp>
          <p:nvSpPr>
            <p:cNvPr id="11" name="TextBox 11"/>
            <p:cNvSpPr txBox="1"/>
            <p:nvPr/>
          </p:nvSpPr>
          <p:spPr>
            <a:xfrm>
              <a:off x="1711549" y="24335"/>
              <a:ext cx="3483309" cy="634533"/>
            </a:xfrm>
            <a:prstGeom prst="rect">
              <a:avLst/>
            </a:prstGeom>
          </p:spPr>
          <p:txBody>
            <a:bodyPr wrap="square" lIns="0" tIns="0" rIns="0" bIns="0" rtlCol="0" anchor="t">
              <a:spAutoFit/>
            </a:bodyPr>
            <a:lstStyle/>
            <a:p>
              <a:pPr>
                <a:lnSpc>
                  <a:spcPts val="4059"/>
                </a:lnSpc>
                <a:spcBef>
                  <a:spcPct val="0"/>
                </a:spcBef>
              </a:pPr>
              <a:r>
                <a:rPr lang="en-US" sz="2400" dirty="0">
                  <a:solidFill>
                    <a:srgbClr val="FFFFFF"/>
                  </a:solidFill>
                  <a:latin typeface="Fira Sans Bold Bold"/>
                </a:rPr>
                <a:t>HỆ QUẢN TRỊ CƠ SỞ DỮ LIỆU</a:t>
              </a:r>
            </a:p>
          </p:txBody>
        </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a:off x="0" y="24335"/>
              <a:ext cx="1317768" cy="75240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ĐỔI MẬT KHẨU</a:t>
            </a:r>
          </a:p>
        </p:txBody>
      </p:sp>
      <p:pic>
        <p:nvPicPr>
          <p:cNvPr id="4" name="Picture 3">
            <a:extLst>
              <a:ext uri="{FF2B5EF4-FFF2-40B4-BE49-F238E27FC236}">
                <a16:creationId xmlns:a16="http://schemas.microsoft.com/office/drawing/2014/main" id="{38DE6D7D-E60E-0A3F-1AC9-E659F2749F60}"/>
              </a:ext>
            </a:extLst>
          </p:cNvPr>
          <p:cNvPicPr>
            <a:picLocks noChangeAspect="1"/>
          </p:cNvPicPr>
          <p:nvPr/>
        </p:nvPicPr>
        <p:blipFill>
          <a:blip r:embed="rId3"/>
          <a:stretch>
            <a:fillRect/>
          </a:stretch>
        </p:blipFill>
        <p:spPr>
          <a:xfrm>
            <a:off x="3197156" y="2400300"/>
            <a:ext cx="11893687" cy="6705600"/>
          </a:xfrm>
          <a:prstGeom prst="rect">
            <a:avLst/>
          </a:prstGeom>
        </p:spPr>
      </p:pic>
    </p:spTree>
    <p:extLst>
      <p:ext uri="{BB962C8B-B14F-4D97-AF65-F5344CB8AC3E}">
        <p14:creationId xmlns:p14="http://schemas.microsoft.com/office/powerpoint/2010/main" val="219568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ĐỔI MẬT KHẨU</a:t>
            </a:r>
          </a:p>
        </p:txBody>
      </p:sp>
      <p:pic>
        <p:nvPicPr>
          <p:cNvPr id="3074" name="Picture 2">
            <a:extLst>
              <a:ext uri="{FF2B5EF4-FFF2-40B4-BE49-F238E27FC236}">
                <a16:creationId xmlns:a16="http://schemas.microsoft.com/office/drawing/2014/main" id="{1E1284B3-0EAA-687A-B4AB-AFAD290EB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325" y="1350852"/>
            <a:ext cx="8541258" cy="323124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2566789-22C1-5D9B-61F8-96589BF00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4325" y="4582097"/>
            <a:ext cx="8514995" cy="354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24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199874"/>
            <a:ext cx="8153400" cy="1282274"/>
          </a:xfrm>
          <a:prstGeom prst="rect">
            <a:avLst/>
          </a:prstGeom>
        </p:spPr>
        <p:txBody>
          <a:bodyPr wrap="square" lIns="0" tIns="0" rIns="0" bIns="0" rtlCol="0" anchor="t">
            <a:spAutoFit/>
          </a:bodyPr>
          <a:lstStyle/>
          <a:p>
            <a:pPr>
              <a:lnSpc>
                <a:spcPts val="10999"/>
              </a:lnSpc>
            </a:pPr>
            <a:r>
              <a:rPr lang="vi-VN" sz="6600" dirty="0">
                <a:solidFill>
                  <a:srgbClr val="1836B2"/>
                </a:solidFill>
                <a:latin typeface="Fira Sans Medium Bold"/>
              </a:rPr>
              <a:t>GIAO DIỆN ADMIN</a:t>
            </a:r>
            <a:endParaRPr lang="en-US" sz="66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2" name="Picture 1">
            <a:extLst>
              <a:ext uri="{FF2B5EF4-FFF2-40B4-BE49-F238E27FC236}">
                <a16:creationId xmlns:a16="http://schemas.microsoft.com/office/drawing/2014/main" id="{83DA0421-415B-0E23-6EB6-9030B66E1924}"/>
              </a:ext>
            </a:extLst>
          </p:cNvPr>
          <p:cNvPicPr>
            <a:picLocks noChangeAspect="1"/>
          </p:cNvPicPr>
          <p:nvPr/>
        </p:nvPicPr>
        <p:blipFill>
          <a:blip r:embed="rId2"/>
          <a:stretch>
            <a:fillRect/>
          </a:stretch>
        </p:blipFill>
        <p:spPr>
          <a:xfrm>
            <a:off x="1676400" y="1790700"/>
            <a:ext cx="13402220" cy="7543800"/>
          </a:xfrm>
          <a:prstGeom prst="rect">
            <a:avLst/>
          </a:prstGeom>
        </p:spPr>
      </p:pic>
    </p:spTree>
    <p:extLst>
      <p:ext uri="{BB962C8B-B14F-4D97-AF65-F5344CB8AC3E}">
        <p14:creationId xmlns:p14="http://schemas.microsoft.com/office/powerpoint/2010/main" val="85586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199874"/>
            <a:ext cx="8991600" cy="1282274"/>
          </a:xfrm>
          <a:prstGeom prst="rect">
            <a:avLst/>
          </a:prstGeom>
        </p:spPr>
        <p:txBody>
          <a:bodyPr wrap="square" lIns="0" tIns="0" rIns="0" bIns="0" rtlCol="0" anchor="t">
            <a:spAutoFit/>
          </a:bodyPr>
          <a:lstStyle/>
          <a:p>
            <a:pPr>
              <a:lnSpc>
                <a:spcPts val="10999"/>
              </a:lnSpc>
            </a:pPr>
            <a:r>
              <a:rPr lang="vi-VN" sz="6600" dirty="0">
                <a:solidFill>
                  <a:srgbClr val="1836B2"/>
                </a:solidFill>
                <a:latin typeface="Fira Sans Medium Bold"/>
              </a:rPr>
              <a:t>GIAO DIỆN NHÂN VIÊN</a:t>
            </a:r>
            <a:endParaRPr lang="en-US" sz="66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4" name="Picture 3">
            <a:extLst>
              <a:ext uri="{FF2B5EF4-FFF2-40B4-BE49-F238E27FC236}">
                <a16:creationId xmlns:a16="http://schemas.microsoft.com/office/drawing/2014/main" id="{3FBF1A7C-AF08-7939-8D52-FB6CCFD16CDD}"/>
              </a:ext>
            </a:extLst>
          </p:cNvPr>
          <p:cNvPicPr>
            <a:picLocks noChangeAspect="1"/>
          </p:cNvPicPr>
          <p:nvPr/>
        </p:nvPicPr>
        <p:blipFill>
          <a:blip r:embed="rId2"/>
          <a:stretch>
            <a:fillRect/>
          </a:stretch>
        </p:blipFill>
        <p:spPr>
          <a:xfrm>
            <a:off x="1524000" y="1790699"/>
            <a:ext cx="14020800" cy="7893521"/>
          </a:xfrm>
          <a:prstGeom prst="rect">
            <a:avLst/>
          </a:prstGeom>
        </p:spPr>
      </p:pic>
    </p:spTree>
    <p:extLst>
      <p:ext uri="{BB962C8B-B14F-4D97-AF65-F5344CB8AC3E}">
        <p14:creationId xmlns:p14="http://schemas.microsoft.com/office/powerpoint/2010/main" val="69328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199874"/>
            <a:ext cx="9067800" cy="1282274"/>
          </a:xfrm>
          <a:prstGeom prst="rect">
            <a:avLst/>
          </a:prstGeom>
        </p:spPr>
        <p:txBody>
          <a:bodyPr wrap="square" lIns="0" tIns="0" rIns="0" bIns="0" rtlCol="0" anchor="t">
            <a:spAutoFit/>
          </a:bodyPr>
          <a:lstStyle/>
          <a:p>
            <a:pPr>
              <a:lnSpc>
                <a:spcPts val="10999"/>
              </a:lnSpc>
            </a:pPr>
            <a:r>
              <a:rPr lang="vi-VN" sz="6600" dirty="0">
                <a:solidFill>
                  <a:srgbClr val="1836B2"/>
                </a:solidFill>
                <a:latin typeface="Fira Sans Medium Bold"/>
              </a:rPr>
              <a:t>GIAO </a:t>
            </a:r>
            <a:r>
              <a:rPr lang="vi-VN" sz="6600">
                <a:solidFill>
                  <a:srgbClr val="1836B2"/>
                </a:solidFill>
                <a:latin typeface="Fira Sans Medium Bold"/>
              </a:rPr>
              <a:t>DIỆN GIẢNG VIÊN</a:t>
            </a:r>
            <a:endParaRPr lang="en-US" sz="66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4" name="Picture 3">
            <a:extLst>
              <a:ext uri="{FF2B5EF4-FFF2-40B4-BE49-F238E27FC236}">
                <a16:creationId xmlns:a16="http://schemas.microsoft.com/office/drawing/2014/main" id="{52249956-1102-A400-3223-CAB9B091D112}"/>
              </a:ext>
            </a:extLst>
          </p:cNvPr>
          <p:cNvPicPr>
            <a:picLocks noChangeAspect="1"/>
          </p:cNvPicPr>
          <p:nvPr/>
        </p:nvPicPr>
        <p:blipFill>
          <a:blip r:embed="rId2"/>
          <a:stretch>
            <a:fillRect/>
          </a:stretch>
        </p:blipFill>
        <p:spPr>
          <a:xfrm>
            <a:off x="1413164" y="1790699"/>
            <a:ext cx="13826836" cy="7713073"/>
          </a:xfrm>
          <a:prstGeom prst="rect">
            <a:avLst/>
          </a:prstGeom>
        </p:spPr>
      </p:pic>
    </p:spTree>
    <p:extLst>
      <p:ext uri="{BB962C8B-B14F-4D97-AF65-F5344CB8AC3E}">
        <p14:creationId xmlns:p14="http://schemas.microsoft.com/office/powerpoint/2010/main" val="300162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199874"/>
            <a:ext cx="9067800" cy="1282274"/>
          </a:xfrm>
          <a:prstGeom prst="rect">
            <a:avLst/>
          </a:prstGeom>
        </p:spPr>
        <p:txBody>
          <a:bodyPr wrap="square" lIns="0" tIns="0" rIns="0" bIns="0" rtlCol="0" anchor="t">
            <a:spAutoFit/>
          </a:bodyPr>
          <a:lstStyle/>
          <a:p>
            <a:pPr>
              <a:lnSpc>
                <a:spcPts val="10999"/>
              </a:lnSpc>
            </a:pPr>
            <a:r>
              <a:rPr lang="vi-VN" sz="6600" dirty="0">
                <a:solidFill>
                  <a:srgbClr val="1836B2"/>
                </a:solidFill>
                <a:latin typeface="Fira Sans Medium Bold"/>
              </a:rPr>
              <a:t>GIAO DIỆN HỌC VIÊN</a:t>
            </a:r>
            <a:endParaRPr lang="en-US" sz="66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4" name="Picture 3">
            <a:extLst>
              <a:ext uri="{FF2B5EF4-FFF2-40B4-BE49-F238E27FC236}">
                <a16:creationId xmlns:a16="http://schemas.microsoft.com/office/drawing/2014/main" id="{D704DA7F-BE01-0810-04DF-9B7BEDFAF3C1}"/>
              </a:ext>
            </a:extLst>
          </p:cNvPr>
          <p:cNvPicPr>
            <a:picLocks noChangeAspect="1"/>
          </p:cNvPicPr>
          <p:nvPr/>
        </p:nvPicPr>
        <p:blipFill>
          <a:blip r:embed="rId2"/>
          <a:stretch>
            <a:fillRect/>
          </a:stretch>
        </p:blipFill>
        <p:spPr>
          <a:xfrm>
            <a:off x="1524000" y="1714500"/>
            <a:ext cx="14318673" cy="8023543"/>
          </a:xfrm>
          <a:prstGeom prst="rect">
            <a:avLst/>
          </a:prstGeom>
        </p:spPr>
      </p:pic>
    </p:spTree>
    <p:extLst>
      <p:ext uri="{BB962C8B-B14F-4D97-AF65-F5344CB8AC3E}">
        <p14:creationId xmlns:p14="http://schemas.microsoft.com/office/powerpoint/2010/main" val="270378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THÔNG TIN BẢN THÂN</a:t>
            </a:r>
            <a:endParaRPr lang="en-US" sz="4800" dirty="0">
              <a:solidFill>
                <a:srgbClr val="1836B2"/>
              </a:solidFill>
              <a:latin typeface="Fira Sans Medium Bold"/>
            </a:endParaRPr>
          </a:p>
        </p:txBody>
      </p:sp>
      <p:pic>
        <p:nvPicPr>
          <p:cNvPr id="4" name="Picture 3">
            <a:extLst>
              <a:ext uri="{FF2B5EF4-FFF2-40B4-BE49-F238E27FC236}">
                <a16:creationId xmlns:a16="http://schemas.microsoft.com/office/drawing/2014/main" id="{807C550B-A488-AAF1-E623-142F3C1D82D1}"/>
              </a:ext>
            </a:extLst>
          </p:cNvPr>
          <p:cNvPicPr>
            <a:picLocks noChangeAspect="1"/>
          </p:cNvPicPr>
          <p:nvPr/>
        </p:nvPicPr>
        <p:blipFill>
          <a:blip r:embed="rId2"/>
          <a:stretch>
            <a:fillRect/>
          </a:stretch>
        </p:blipFill>
        <p:spPr>
          <a:xfrm>
            <a:off x="988551" y="1523752"/>
            <a:ext cx="6823480" cy="3924548"/>
          </a:xfrm>
          <a:prstGeom prst="rect">
            <a:avLst/>
          </a:prstGeom>
        </p:spPr>
      </p:pic>
      <p:pic>
        <p:nvPicPr>
          <p:cNvPr id="18" name="Picture 17">
            <a:extLst>
              <a:ext uri="{FF2B5EF4-FFF2-40B4-BE49-F238E27FC236}">
                <a16:creationId xmlns:a16="http://schemas.microsoft.com/office/drawing/2014/main" id="{12F0A54B-E24E-377A-0186-700F2B93B068}"/>
              </a:ext>
            </a:extLst>
          </p:cNvPr>
          <p:cNvPicPr>
            <a:picLocks noChangeAspect="1"/>
          </p:cNvPicPr>
          <p:nvPr/>
        </p:nvPicPr>
        <p:blipFill>
          <a:blip r:embed="rId3"/>
          <a:stretch>
            <a:fillRect/>
          </a:stretch>
        </p:blipFill>
        <p:spPr>
          <a:xfrm>
            <a:off x="988551" y="5750948"/>
            <a:ext cx="7485823" cy="3785736"/>
          </a:xfrm>
          <a:prstGeom prst="rect">
            <a:avLst/>
          </a:prstGeom>
        </p:spPr>
      </p:pic>
      <p:pic>
        <p:nvPicPr>
          <p:cNvPr id="20" name="Picture 19">
            <a:extLst>
              <a:ext uri="{FF2B5EF4-FFF2-40B4-BE49-F238E27FC236}">
                <a16:creationId xmlns:a16="http://schemas.microsoft.com/office/drawing/2014/main" id="{2106E85D-9D2B-4DDE-A4BC-2FB6F36FCD2F}"/>
              </a:ext>
            </a:extLst>
          </p:cNvPr>
          <p:cNvPicPr>
            <a:picLocks noChangeAspect="1"/>
          </p:cNvPicPr>
          <p:nvPr/>
        </p:nvPicPr>
        <p:blipFill>
          <a:blip r:embed="rId4"/>
          <a:stretch>
            <a:fillRect/>
          </a:stretch>
        </p:blipFill>
        <p:spPr>
          <a:xfrm>
            <a:off x="10475970" y="1523752"/>
            <a:ext cx="6975209" cy="3924548"/>
          </a:xfrm>
          <a:prstGeom prst="rect">
            <a:avLst/>
          </a:prstGeom>
        </p:spPr>
      </p:pic>
      <p:pic>
        <p:nvPicPr>
          <p:cNvPr id="22" name="Picture 21">
            <a:extLst>
              <a:ext uri="{FF2B5EF4-FFF2-40B4-BE49-F238E27FC236}">
                <a16:creationId xmlns:a16="http://schemas.microsoft.com/office/drawing/2014/main" id="{8341155D-4947-8BBF-671C-8B97DC17AE74}"/>
              </a:ext>
            </a:extLst>
          </p:cNvPr>
          <p:cNvPicPr>
            <a:picLocks noChangeAspect="1"/>
          </p:cNvPicPr>
          <p:nvPr/>
        </p:nvPicPr>
        <p:blipFill>
          <a:blip r:embed="rId5"/>
          <a:stretch>
            <a:fillRect/>
          </a:stretch>
        </p:blipFill>
        <p:spPr>
          <a:xfrm>
            <a:off x="10475969" y="5750948"/>
            <a:ext cx="6376791" cy="3785735"/>
          </a:xfrm>
          <a:prstGeom prst="rect">
            <a:avLst/>
          </a:prstGeom>
        </p:spPr>
      </p:pic>
    </p:spTree>
    <p:extLst>
      <p:ext uri="{BB962C8B-B14F-4D97-AF65-F5344CB8AC3E}">
        <p14:creationId xmlns:p14="http://schemas.microsoft.com/office/powerpoint/2010/main" val="198478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THANH TOÁN</a:t>
            </a:r>
            <a:endParaRPr lang="en-US" sz="6000" dirty="0">
              <a:solidFill>
                <a:srgbClr val="1836B2"/>
              </a:solidFill>
              <a:latin typeface="Fira Sans Medium Bold"/>
            </a:endParaRPr>
          </a:p>
        </p:txBody>
      </p:sp>
      <p:pic>
        <p:nvPicPr>
          <p:cNvPr id="4" name="Picture 3">
            <a:extLst>
              <a:ext uri="{FF2B5EF4-FFF2-40B4-BE49-F238E27FC236}">
                <a16:creationId xmlns:a16="http://schemas.microsoft.com/office/drawing/2014/main" id="{FB1858D9-1252-5135-F8A8-5B96692EFE99}"/>
              </a:ext>
            </a:extLst>
          </p:cNvPr>
          <p:cNvPicPr>
            <a:picLocks noChangeAspect="1"/>
          </p:cNvPicPr>
          <p:nvPr/>
        </p:nvPicPr>
        <p:blipFill>
          <a:blip r:embed="rId2"/>
          <a:stretch>
            <a:fillRect/>
          </a:stretch>
        </p:blipFill>
        <p:spPr>
          <a:xfrm>
            <a:off x="495300" y="1254264"/>
            <a:ext cx="17297400" cy="8873926"/>
          </a:xfrm>
          <a:prstGeom prst="rect">
            <a:avLst/>
          </a:prstGeom>
        </p:spPr>
      </p:pic>
    </p:spTree>
    <p:extLst>
      <p:ext uri="{BB962C8B-B14F-4D97-AF65-F5344CB8AC3E}">
        <p14:creationId xmlns:p14="http://schemas.microsoft.com/office/powerpoint/2010/main" val="425428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THANH TOÁN</a:t>
            </a:r>
            <a:endParaRPr lang="en-US" sz="6000" dirty="0">
              <a:solidFill>
                <a:srgbClr val="1836B2"/>
              </a:solidFill>
              <a:latin typeface="Fira Sans Medium Bold"/>
            </a:endParaRPr>
          </a:p>
        </p:txBody>
      </p:sp>
      <p:pic>
        <p:nvPicPr>
          <p:cNvPr id="2050" name="Picture 2">
            <a:extLst>
              <a:ext uri="{FF2B5EF4-FFF2-40B4-BE49-F238E27FC236}">
                <a16:creationId xmlns:a16="http://schemas.microsoft.com/office/drawing/2014/main" id="{973B7845-B47A-B440-2519-57BD252C9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281" y="1562100"/>
            <a:ext cx="13083438" cy="739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11430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NHÂN VIÊN</a:t>
            </a:r>
            <a:endParaRPr lang="en-US" sz="6000" dirty="0">
              <a:solidFill>
                <a:srgbClr val="1836B2"/>
              </a:solidFill>
              <a:latin typeface="Fira Sans Medium Bold"/>
            </a:endParaRPr>
          </a:p>
        </p:txBody>
      </p:sp>
      <p:pic>
        <p:nvPicPr>
          <p:cNvPr id="4" name="Picture 3">
            <a:extLst>
              <a:ext uri="{FF2B5EF4-FFF2-40B4-BE49-F238E27FC236}">
                <a16:creationId xmlns:a16="http://schemas.microsoft.com/office/drawing/2014/main" id="{9E6FA73D-8CCE-B962-F416-616C63F59AD2}"/>
              </a:ext>
            </a:extLst>
          </p:cNvPr>
          <p:cNvPicPr>
            <a:picLocks noChangeAspect="1"/>
          </p:cNvPicPr>
          <p:nvPr/>
        </p:nvPicPr>
        <p:blipFill>
          <a:blip r:embed="rId2"/>
          <a:stretch>
            <a:fillRect/>
          </a:stretch>
        </p:blipFill>
        <p:spPr>
          <a:xfrm>
            <a:off x="533400" y="1376184"/>
            <a:ext cx="17221200" cy="8621811"/>
          </a:xfrm>
          <a:prstGeom prst="rect">
            <a:avLst/>
          </a:prstGeom>
        </p:spPr>
      </p:pic>
    </p:spTree>
    <p:extLst>
      <p:ext uri="{BB962C8B-B14F-4D97-AF65-F5344CB8AC3E}">
        <p14:creationId xmlns:p14="http://schemas.microsoft.com/office/powerpoint/2010/main" val="9167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896475" y="-680491"/>
            <a:ext cx="11774707" cy="1019636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865" r="-14865"/>
              </a:stretch>
            </a:blipFill>
          </p:spPr>
        </p:sp>
      </p:grpSp>
      <p:grpSp>
        <p:nvGrpSpPr>
          <p:cNvPr id="4" name="Group 4"/>
          <p:cNvGrpSpPr/>
          <p:nvPr/>
        </p:nvGrpSpPr>
        <p:grpSpPr>
          <a:xfrm>
            <a:off x="-706299" y="9515874"/>
            <a:ext cx="13978713" cy="1542251"/>
            <a:chOff x="0" y="0"/>
            <a:chExt cx="48691836" cy="5372100"/>
          </a:xfrm>
        </p:grpSpPr>
        <p:sp>
          <p:nvSpPr>
            <p:cNvPr id="5" name="Freeform 5"/>
            <p:cNvSpPr/>
            <p:nvPr/>
          </p:nvSpPr>
          <p:spPr>
            <a:xfrm>
              <a:off x="0" y="0"/>
              <a:ext cx="48691834" cy="5372100"/>
            </a:xfrm>
            <a:custGeom>
              <a:avLst/>
              <a:gdLst/>
              <a:ahLst/>
              <a:cxnLst/>
              <a:rect l="l" t="t" r="r" b="b"/>
              <a:pathLst>
                <a:path w="48691834" h="5372100">
                  <a:moveTo>
                    <a:pt x="47141166" y="0"/>
                  </a:moveTo>
                  <a:lnTo>
                    <a:pt x="1550670" y="0"/>
                  </a:lnTo>
                  <a:lnTo>
                    <a:pt x="0" y="2686050"/>
                  </a:lnTo>
                  <a:lnTo>
                    <a:pt x="1550670" y="5372100"/>
                  </a:lnTo>
                  <a:lnTo>
                    <a:pt x="47141166" y="5372100"/>
                  </a:lnTo>
                  <a:lnTo>
                    <a:pt x="48691834" y="2686050"/>
                  </a:lnTo>
                  <a:lnTo>
                    <a:pt x="47141166" y="0"/>
                  </a:lnTo>
                  <a:close/>
                </a:path>
              </a:pathLst>
            </a:custGeom>
            <a:solidFill>
              <a:srgbClr val="FFFFFF"/>
            </a:solidFill>
          </p:spPr>
        </p:sp>
      </p:grpSp>
      <p:grpSp>
        <p:nvGrpSpPr>
          <p:cNvPr id="6" name="Group 6"/>
          <p:cNvGrpSpPr/>
          <p:nvPr/>
        </p:nvGrpSpPr>
        <p:grpSpPr>
          <a:xfrm>
            <a:off x="469059" y="2860352"/>
            <a:ext cx="9427416" cy="4001781"/>
            <a:chOff x="0" y="95250"/>
            <a:chExt cx="11087957" cy="5335709"/>
          </a:xfrm>
        </p:grpSpPr>
        <p:sp>
          <p:nvSpPr>
            <p:cNvPr id="7" name="TextBox 7"/>
            <p:cNvSpPr txBox="1"/>
            <p:nvPr/>
          </p:nvSpPr>
          <p:spPr>
            <a:xfrm>
              <a:off x="0" y="95250"/>
              <a:ext cx="11087957" cy="1928283"/>
            </a:xfrm>
            <a:prstGeom prst="rect">
              <a:avLst/>
            </a:prstGeom>
          </p:spPr>
          <p:txBody>
            <a:bodyPr lIns="0" tIns="0" rIns="0" bIns="0" rtlCol="0" anchor="t">
              <a:spAutoFit/>
            </a:bodyPr>
            <a:lstStyle/>
            <a:p>
              <a:pPr>
                <a:lnSpc>
                  <a:spcPts val="10999"/>
                </a:lnSpc>
              </a:pPr>
              <a:r>
                <a:rPr lang="en-US" sz="9999" dirty="0" err="1">
                  <a:solidFill>
                    <a:srgbClr val="FFFFFF"/>
                  </a:solidFill>
                  <a:latin typeface="Fira Sans Medium Bold"/>
                </a:rPr>
                <a:t>Nhóm</a:t>
              </a:r>
              <a:r>
                <a:rPr lang="en-US" sz="9999" dirty="0">
                  <a:solidFill>
                    <a:srgbClr val="FFFFFF"/>
                  </a:solidFill>
                  <a:latin typeface="Fira Sans Medium Bold"/>
                </a:rPr>
                <a:t> 12</a:t>
              </a:r>
            </a:p>
          </p:txBody>
        </p:sp>
        <p:sp>
          <p:nvSpPr>
            <p:cNvPr id="9" name="TextBox 9"/>
            <p:cNvSpPr txBox="1"/>
            <p:nvPr/>
          </p:nvSpPr>
          <p:spPr>
            <a:xfrm>
              <a:off x="0" y="2592917"/>
              <a:ext cx="11087957" cy="2838042"/>
            </a:xfrm>
            <a:prstGeom prst="rect">
              <a:avLst/>
            </a:prstGeom>
          </p:spPr>
          <p:txBody>
            <a:bodyPr lIns="0" tIns="0" rIns="0" bIns="0" rtlCol="0" anchor="t">
              <a:spAutoFit/>
            </a:bodyPr>
            <a:lstStyle/>
            <a:p>
              <a:pPr marL="514350" indent="-514350">
                <a:lnSpc>
                  <a:spcPts val="4200"/>
                </a:lnSpc>
                <a:buAutoNum type="arabicPeriod"/>
              </a:pPr>
              <a:r>
                <a:rPr lang="en-US" sz="3200" spc="105" dirty="0" err="1">
                  <a:solidFill>
                    <a:srgbClr val="FFFFFF"/>
                  </a:solidFill>
                  <a:latin typeface="Fira Sans Medium Bold"/>
                </a:rPr>
                <a:t>Phạm</a:t>
              </a:r>
              <a:r>
                <a:rPr lang="en-US" sz="3200" spc="105" dirty="0">
                  <a:solidFill>
                    <a:srgbClr val="FFFFFF"/>
                  </a:solidFill>
                  <a:latin typeface="Fira Sans Medium Bold"/>
                </a:rPr>
                <a:t> </a:t>
              </a:r>
              <a:r>
                <a:rPr lang="en-US" sz="3200" spc="105" dirty="0" err="1">
                  <a:solidFill>
                    <a:srgbClr val="FFFFFF"/>
                  </a:solidFill>
                  <a:latin typeface="Fira Sans Medium Bold"/>
                </a:rPr>
                <a:t>Quỳnh</a:t>
              </a:r>
              <a:r>
                <a:rPr lang="en-US" sz="3200" spc="105" dirty="0">
                  <a:solidFill>
                    <a:srgbClr val="FFFFFF"/>
                  </a:solidFill>
                  <a:latin typeface="Fira Sans Medium Bold"/>
                </a:rPr>
                <a:t> </a:t>
              </a:r>
              <a:r>
                <a:rPr lang="en-US" sz="3200" spc="105" dirty="0" err="1">
                  <a:solidFill>
                    <a:srgbClr val="FFFFFF"/>
                  </a:solidFill>
                  <a:latin typeface="Fira Sans Medium Bold"/>
                </a:rPr>
                <a:t>Hương</a:t>
              </a:r>
              <a:r>
                <a:rPr lang="en-US" sz="3200" spc="105" dirty="0">
                  <a:solidFill>
                    <a:srgbClr val="FFFFFF"/>
                  </a:solidFill>
                  <a:latin typeface="Fira Sans Medium Bold"/>
                </a:rPr>
                <a:t> 20110141 (</a:t>
              </a:r>
              <a:r>
                <a:rPr lang="en-US" sz="3200" spc="105" dirty="0" err="1">
                  <a:solidFill>
                    <a:srgbClr val="FFFFFF"/>
                  </a:solidFill>
                  <a:latin typeface="Fira Sans Medium Bold"/>
                </a:rPr>
                <a:t>Nhóm</a:t>
              </a:r>
              <a:r>
                <a:rPr lang="en-US" sz="3200" spc="105" dirty="0">
                  <a:solidFill>
                    <a:srgbClr val="FFFFFF"/>
                  </a:solidFill>
                  <a:latin typeface="Fira Sans Medium Bold"/>
                </a:rPr>
                <a:t> </a:t>
              </a:r>
              <a:r>
                <a:rPr lang="en-US" sz="3200" spc="105" dirty="0" err="1">
                  <a:solidFill>
                    <a:srgbClr val="FFFFFF"/>
                  </a:solidFill>
                  <a:latin typeface="Fira Sans Medium Bold"/>
                </a:rPr>
                <a:t>trưởng</a:t>
              </a:r>
              <a:r>
                <a:rPr lang="en-US" sz="3200" spc="105" dirty="0">
                  <a:solidFill>
                    <a:srgbClr val="FFFFFF"/>
                  </a:solidFill>
                  <a:latin typeface="Fira Sans Medium Bold"/>
                </a:rPr>
                <a:t>)</a:t>
              </a:r>
            </a:p>
            <a:p>
              <a:pPr marL="514350" indent="-514350">
                <a:lnSpc>
                  <a:spcPts val="4200"/>
                </a:lnSpc>
                <a:buAutoNum type="arabicPeriod"/>
              </a:pPr>
              <a:r>
                <a:rPr lang="en-US" sz="3200" spc="105" dirty="0" err="1">
                  <a:solidFill>
                    <a:srgbClr val="FFFFFF"/>
                  </a:solidFill>
                  <a:latin typeface="Fira Sans Medium Bold"/>
                </a:rPr>
                <a:t>Nguyễn</a:t>
              </a:r>
              <a:r>
                <a:rPr lang="en-US" sz="3200" spc="105" dirty="0">
                  <a:solidFill>
                    <a:srgbClr val="FFFFFF"/>
                  </a:solidFill>
                  <a:latin typeface="Fira Sans Medium Bold"/>
                </a:rPr>
                <a:t> </a:t>
              </a:r>
              <a:r>
                <a:rPr lang="en-US" sz="3200" spc="105" dirty="0" err="1">
                  <a:solidFill>
                    <a:srgbClr val="FFFFFF"/>
                  </a:solidFill>
                  <a:latin typeface="Fira Sans Medium Bold"/>
                </a:rPr>
                <a:t>Văn</a:t>
              </a:r>
              <a:r>
                <a:rPr lang="en-US" sz="3200" spc="105" dirty="0">
                  <a:solidFill>
                    <a:srgbClr val="FFFFFF"/>
                  </a:solidFill>
                  <a:latin typeface="Fira Sans Medium Bold"/>
                </a:rPr>
                <a:t> </a:t>
              </a:r>
              <a:r>
                <a:rPr lang="en-US" sz="3200" spc="105" dirty="0" err="1">
                  <a:solidFill>
                    <a:srgbClr val="FFFFFF"/>
                  </a:solidFill>
                  <a:latin typeface="Fira Sans Medium Bold"/>
                </a:rPr>
                <a:t>Lâm</a:t>
              </a:r>
              <a:r>
                <a:rPr lang="en-US" sz="3200" spc="105" dirty="0">
                  <a:solidFill>
                    <a:srgbClr val="FFFFFF"/>
                  </a:solidFill>
                  <a:latin typeface="Fira Sans Medium Bold"/>
                </a:rPr>
                <a:t> 20110668</a:t>
              </a:r>
            </a:p>
            <a:p>
              <a:pPr marL="514350" indent="-514350">
                <a:lnSpc>
                  <a:spcPts val="4200"/>
                </a:lnSpc>
                <a:buAutoNum type="arabicPeriod"/>
              </a:pPr>
              <a:r>
                <a:rPr lang="en-US" sz="3200" spc="105" dirty="0">
                  <a:solidFill>
                    <a:srgbClr val="FFFFFF"/>
                  </a:solidFill>
                  <a:latin typeface="Fira Sans Medium Bold"/>
                </a:rPr>
                <a:t>Lê Quang </a:t>
              </a:r>
              <a:r>
                <a:rPr lang="en-US" sz="3200" spc="105" dirty="0" err="1">
                  <a:solidFill>
                    <a:srgbClr val="FFFFFF"/>
                  </a:solidFill>
                  <a:latin typeface="Fira Sans Medium Bold"/>
                </a:rPr>
                <a:t>Tùng</a:t>
              </a:r>
              <a:r>
                <a:rPr lang="en-US" sz="3200" spc="105" dirty="0">
                  <a:solidFill>
                    <a:srgbClr val="FFFFFF"/>
                  </a:solidFill>
                  <a:latin typeface="Fira Sans Medium Bold"/>
                </a:rPr>
                <a:t> 20110746</a:t>
              </a:r>
            </a:p>
            <a:p>
              <a:pPr marL="514350" indent="-514350">
                <a:lnSpc>
                  <a:spcPts val="4200"/>
                </a:lnSpc>
                <a:buAutoNum type="arabicPeriod"/>
              </a:pPr>
              <a:r>
                <a:rPr lang="en-US" sz="3200" spc="105" dirty="0">
                  <a:solidFill>
                    <a:srgbClr val="FFFFFF"/>
                  </a:solidFill>
                  <a:latin typeface="Fira Sans Medium Bold"/>
                </a:rPr>
                <a:t>Lê Minh Tường 20110280</a:t>
              </a:r>
            </a:p>
          </p:txBody>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a:off x="1028700" y="1028700"/>
            <a:ext cx="1025231" cy="5853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GIẢNG VIÊN</a:t>
            </a:r>
            <a:endParaRPr lang="en-US" sz="6000" dirty="0">
              <a:solidFill>
                <a:srgbClr val="1836B2"/>
              </a:solidFill>
              <a:latin typeface="Fira Sans Medium Bold"/>
            </a:endParaRPr>
          </a:p>
        </p:txBody>
      </p:sp>
      <p:pic>
        <p:nvPicPr>
          <p:cNvPr id="4" name="Picture 3">
            <a:extLst>
              <a:ext uri="{FF2B5EF4-FFF2-40B4-BE49-F238E27FC236}">
                <a16:creationId xmlns:a16="http://schemas.microsoft.com/office/drawing/2014/main" id="{CC311BEC-EB80-8968-4276-13AEE906991D}"/>
              </a:ext>
            </a:extLst>
          </p:cNvPr>
          <p:cNvPicPr>
            <a:picLocks noChangeAspect="1"/>
          </p:cNvPicPr>
          <p:nvPr/>
        </p:nvPicPr>
        <p:blipFill>
          <a:blip r:embed="rId2"/>
          <a:stretch>
            <a:fillRect/>
          </a:stretch>
        </p:blipFill>
        <p:spPr>
          <a:xfrm>
            <a:off x="656293" y="1269504"/>
            <a:ext cx="16975414" cy="8682216"/>
          </a:xfrm>
          <a:prstGeom prst="rect">
            <a:avLst/>
          </a:prstGeom>
        </p:spPr>
      </p:pic>
    </p:spTree>
    <p:extLst>
      <p:ext uri="{BB962C8B-B14F-4D97-AF65-F5344CB8AC3E}">
        <p14:creationId xmlns:p14="http://schemas.microsoft.com/office/powerpoint/2010/main" val="38731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HỌC VIÊN</a:t>
            </a:r>
            <a:endParaRPr lang="en-US" sz="6000" dirty="0">
              <a:solidFill>
                <a:srgbClr val="1836B2"/>
              </a:solidFill>
              <a:latin typeface="Fira Sans Medium Bold"/>
            </a:endParaRPr>
          </a:p>
        </p:txBody>
      </p:sp>
      <p:pic>
        <p:nvPicPr>
          <p:cNvPr id="4" name="Picture 3">
            <a:extLst>
              <a:ext uri="{FF2B5EF4-FFF2-40B4-BE49-F238E27FC236}">
                <a16:creationId xmlns:a16="http://schemas.microsoft.com/office/drawing/2014/main" id="{FC07B47C-49E3-4479-8809-A8FDB7A8B987}"/>
              </a:ext>
            </a:extLst>
          </p:cNvPr>
          <p:cNvPicPr>
            <a:picLocks noChangeAspect="1"/>
          </p:cNvPicPr>
          <p:nvPr/>
        </p:nvPicPr>
        <p:blipFill>
          <a:blip r:embed="rId2"/>
          <a:stretch>
            <a:fillRect/>
          </a:stretch>
        </p:blipFill>
        <p:spPr>
          <a:xfrm>
            <a:off x="685800" y="1409700"/>
            <a:ext cx="16916400" cy="8652033"/>
          </a:xfrm>
          <a:prstGeom prst="rect">
            <a:avLst/>
          </a:prstGeom>
        </p:spPr>
      </p:pic>
    </p:spTree>
    <p:extLst>
      <p:ext uri="{BB962C8B-B14F-4D97-AF65-F5344CB8AC3E}">
        <p14:creationId xmlns:p14="http://schemas.microsoft.com/office/powerpoint/2010/main" val="215971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KHÓA HỌC</a:t>
            </a:r>
            <a:endParaRPr lang="en-US" sz="6000" dirty="0">
              <a:solidFill>
                <a:srgbClr val="1836B2"/>
              </a:solidFill>
              <a:latin typeface="Fira Sans Medium Bold"/>
            </a:endParaRPr>
          </a:p>
        </p:txBody>
      </p:sp>
      <p:pic>
        <p:nvPicPr>
          <p:cNvPr id="3" name="Picture 2">
            <a:extLst>
              <a:ext uri="{FF2B5EF4-FFF2-40B4-BE49-F238E27FC236}">
                <a16:creationId xmlns:a16="http://schemas.microsoft.com/office/drawing/2014/main" id="{01A7BFB3-294D-0E26-58E0-08B20CEB0A6F}"/>
              </a:ext>
            </a:extLst>
          </p:cNvPr>
          <p:cNvPicPr>
            <a:picLocks noChangeAspect="1"/>
          </p:cNvPicPr>
          <p:nvPr/>
        </p:nvPicPr>
        <p:blipFill>
          <a:blip r:embed="rId2"/>
          <a:stretch>
            <a:fillRect/>
          </a:stretch>
        </p:blipFill>
        <p:spPr>
          <a:xfrm>
            <a:off x="676691" y="1409700"/>
            <a:ext cx="16934617" cy="8670171"/>
          </a:xfrm>
          <a:prstGeom prst="rect">
            <a:avLst/>
          </a:prstGeom>
        </p:spPr>
      </p:pic>
    </p:spTree>
    <p:extLst>
      <p:ext uri="{BB962C8B-B14F-4D97-AF65-F5344CB8AC3E}">
        <p14:creationId xmlns:p14="http://schemas.microsoft.com/office/powerpoint/2010/main" val="34108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94107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QUẢN LÍ LỚP HỌC</a:t>
            </a:r>
            <a:endParaRPr lang="en-US" sz="6000" dirty="0">
              <a:solidFill>
                <a:srgbClr val="1836B2"/>
              </a:solidFill>
              <a:latin typeface="Fira Sans Medium Bold"/>
            </a:endParaRPr>
          </a:p>
        </p:txBody>
      </p:sp>
      <p:pic>
        <p:nvPicPr>
          <p:cNvPr id="4" name="Picture 3">
            <a:extLst>
              <a:ext uri="{FF2B5EF4-FFF2-40B4-BE49-F238E27FC236}">
                <a16:creationId xmlns:a16="http://schemas.microsoft.com/office/drawing/2014/main" id="{7EF07D34-3203-7263-3C98-64469D01FC48}"/>
              </a:ext>
            </a:extLst>
          </p:cNvPr>
          <p:cNvPicPr>
            <a:picLocks noChangeAspect="1"/>
          </p:cNvPicPr>
          <p:nvPr/>
        </p:nvPicPr>
        <p:blipFill>
          <a:blip r:embed="rId2"/>
          <a:stretch>
            <a:fillRect/>
          </a:stretch>
        </p:blipFill>
        <p:spPr>
          <a:xfrm>
            <a:off x="533400" y="1261884"/>
            <a:ext cx="17221200" cy="8816895"/>
          </a:xfrm>
          <a:prstGeom prst="rect">
            <a:avLst/>
          </a:prstGeom>
        </p:spPr>
      </p:pic>
    </p:spTree>
    <p:extLst>
      <p:ext uri="{BB962C8B-B14F-4D97-AF65-F5344CB8AC3E}">
        <p14:creationId xmlns:p14="http://schemas.microsoft.com/office/powerpoint/2010/main" val="362075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DANH SÁCH TẤT CẢ LỚP HỌC</a:t>
            </a:r>
            <a:endParaRPr lang="en-US" sz="4800" dirty="0">
              <a:solidFill>
                <a:srgbClr val="1836B2"/>
              </a:solidFill>
              <a:latin typeface="Fira Sans Medium Bold"/>
            </a:endParaRPr>
          </a:p>
        </p:txBody>
      </p:sp>
      <p:pic>
        <p:nvPicPr>
          <p:cNvPr id="4" name="Picture 3">
            <a:extLst>
              <a:ext uri="{FF2B5EF4-FFF2-40B4-BE49-F238E27FC236}">
                <a16:creationId xmlns:a16="http://schemas.microsoft.com/office/drawing/2014/main" id="{C1FC279D-94DD-EF90-05FB-804177BBE47F}"/>
              </a:ext>
            </a:extLst>
          </p:cNvPr>
          <p:cNvPicPr>
            <a:picLocks noChangeAspect="1"/>
          </p:cNvPicPr>
          <p:nvPr/>
        </p:nvPicPr>
        <p:blipFill>
          <a:blip r:embed="rId2"/>
          <a:stretch>
            <a:fillRect/>
          </a:stretch>
        </p:blipFill>
        <p:spPr>
          <a:xfrm>
            <a:off x="533400" y="1221104"/>
            <a:ext cx="17221200" cy="8745141"/>
          </a:xfrm>
          <a:prstGeom prst="rect">
            <a:avLst/>
          </a:prstGeom>
        </p:spPr>
      </p:pic>
    </p:spTree>
    <p:extLst>
      <p:ext uri="{BB962C8B-B14F-4D97-AF65-F5344CB8AC3E}">
        <p14:creationId xmlns:p14="http://schemas.microsoft.com/office/powerpoint/2010/main" val="15264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LỚP HỌC ĐANG DẠY CỦA GIẢNG VIÊN</a:t>
            </a:r>
            <a:endParaRPr lang="en-US" sz="4800" dirty="0">
              <a:solidFill>
                <a:srgbClr val="1836B2"/>
              </a:solidFill>
              <a:latin typeface="Fira Sans Medium Bold"/>
            </a:endParaRPr>
          </a:p>
        </p:txBody>
      </p:sp>
      <p:pic>
        <p:nvPicPr>
          <p:cNvPr id="4" name="Picture 3">
            <a:extLst>
              <a:ext uri="{FF2B5EF4-FFF2-40B4-BE49-F238E27FC236}">
                <a16:creationId xmlns:a16="http://schemas.microsoft.com/office/drawing/2014/main" id="{DA2E1076-0A55-553A-C68C-FC1C5D3A6FCF}"/>
              </a:ext>
            </a:extLst>
          </p:cNvPr>
          <p:cNvPicPr>
            <a:picLocks noChangeAspect="1"/>
          </p:cNvPicPr>
          <p:nvPr/>
        </p:nvPicPr>
        <p:blipFill>
          <a:blip r:embed="rId2"/>
          <a:stretch>
            <a:fillRect/>
          </a:stretch>
        </p:blipFill>
        <p:spPr>
          <a:xfrm>
            <a:off x="466569" y="1221104"/>
            <a:ext cx="17354862" cy="8822056"/>
          </a:xfrm>
          <a:prstGeom prst="rect">
            <a:avLst/>
          </a:prstGeom>
        </p:spPr>
      </p:pic>
    </p:spTree>
    <p:extLst>
      <p:ext uri="{BB962C8B-B14F-4D97-AF65-F5344CB8AC3E}">
        <p14:creationId xmlns:p14="http://schemas.microsoft.com/office/powerpoint/2010/main" val="187314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THỜI KHÓA BIỂU CỦA GIẢNG VIÊN</a:t>
            </a:r>
            <a:endParaRPr lang="en-US" sz="4800" dirty="0">
              <a:solidFill>
                <a:srgbClr val="1836B2"/>
              </a:solidFill>
              <a:latin typeface="Fira Sans Medium Bold"/>
            </a:endParaRPr>
          </a:p>
        </p:txBody>
      </p:sp>
      <p:pic>
        <p:nvPicPr>
          <p:cNvPr id="3" name="Picture 2">
            <a:extLst>
              <a:ext uri="{FF2B5EF4-FFF2-40B4-BE49-F238E27FC236}">
                <a16:creationId xmlns:a16="http://schemas.microsoft.com/office/drawing/2014/main" id="{210A4F60-436C-00ED-14C6-9C3F1834FCD1}"/>
              </a:ext>
            </a:extLst>
          </p:cNvPr>
          <p:cNvPicPr>
            <a:picLocks noChangeAspect="1"/>
          </p:cNvPicPr>
          <p:nvPr/>
        </p:nvPicPr>
        <p:blipFill>
          <a:blip r:embed="rId2"/>
          <a:stretch>
            <a:fillRect/>
          </a:stretch>
        </p:blipFill>
        <p:spPr>
          <a:xfrm>
            <a:off x="533166" y="1221104"/>
            <a:ext cx="17221668" cy="8799196"/>
          </a:xfrm>
          <a:prstGeom prst="rect">
            <a:avLst/>
          </a:prstGeom>
        </p:spPr>
      </p:pic>
    </p:spTree>
    <p:extLst>
      <p:ext uri="{BB962C8B-B14F-4D97-AF65-F5344CB8AC3E}">
        <p14:creationId xmlns:p14="http://schemas.microsoft.com/office/powerpoint/2010/main" val="137669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THỜI KHÓA BIỂU CỦA HỌC VIÊN</a:t>
            </a:r>
            <a:endParaRPr lang="en-US" sz="4800" dirty="0">
              <a:solidFill>
                <a:srgbClr val="1836B2"/>
              </a:solidFill>
              <a:latin typeface="Fira Sans Medium Bold"/>
            </a:endParaRPr>
          </a:p>
        </p:txBody>
      </p:sp>
      <p:pic>
        <p:nvPicPr>
          <p:cNvPr id="4" name="Picture 3">
            <a:extLst>
              <a:ext uri="{FF2B5EF4-FFF2-40B4-BE49-F238E27FC236}">
                <a16:creationId xmlns:a16="http://schemas.microsoft.com/office/drawing/2014/main" id="{B071450C-44B2-A206-EE07-74CDB594D540}"/>
              </a:ext>
            </a:extLst>
          </p:cNvPr>
          <p:cNvPicPr>
            <a:picLocks noChangeAspect="1"/>
          </p:cNvPicPr>
          <p:nvPr/>
        </p:nvPicPr>
        <p:blipFill>
          <a:blip r:embed="rId2"/>
          <a:stretch>
            <a:fillRect/>
          </a:stretch>
        </p:blipFill>
        <p:spPr>
          <a:xfrm>
            <a:off x="685800" y="1409700"/>
            <a:ext cx="16916400" cy="8608137"/>
          </a:xfrm>
          <a:prstGeom prst="rect">
            <a:avLst/>
          </a:prstGeom>
        </p:spPr>
      </p:pic>
    </p:spTree>
    <p:extLst>
      <p:ext uri="{BB962C8B-B14F-4D97-AF65-F5344CB8AC3E}">
        <p14:creationId xmlns:p14="http://schemas.microsoft.com/office/powerpoint/2010/main" val="296209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XEM LỊCH SỬ GIAO DỊCH</a:t>
            </a:r>
            <a:endParaRPr lang="en-US" sz="4800" dirty="0">
              <a:solidFill>
                <a:srgbClr val="1836B2"/>
              </a:solidFill>
              <a:latin typeface="Fira Sans Medium Bold"/>
            </a:endParaRPr>
          </a:p>
        </p:txBody>
      </p:sp>
      <p:pic>
        <p:nvPicPr>
          <p:cNvPr id="3" name="Picture 2">
            <a:extLst>
              <a:ext uri="{FF2B5EF4-FFF2-40B4-BE49-F238E27FC236}">
                <a16:creationId xmlns:a16="http://schemas.microsoft.com/office/drawing/2014/main" id="{94750173-469F-7BEB-4CEE-D32C8C9E2E72}"/>
              </a:ext>
            </a:extLst>
          </p:cNvPr>
          <p:cNvPicPr>
            <a:picLocks noChangeAspect="1"/>
          </p:cNvPicPr>
          <p:nvPr/>
        </p:nvPicPr>
        <p:blipFill>
          <a:blip r:embed="rId2"/>
          <a:stretch>
            <a:fillRect/>
          </a:stretch>
        </p:blipFill>
        <p:spPr>
          <a:xfrm>
            <a:off x="495300" y="1221104"/>
            <a:ext cx="17297400" cy="8882935"/>
          </a:xfrm>
          <a:prstGeom prst="rect">
            <a:avLst/>
          </a:prstGeom>
        </p:spPr>
      </p:pic>
    </p:spTree>
    <p:extLst>
      <p:ext uri="{BB962C8B-B14F-4D97-AF65-F5344CB8AC3E}">
        <p14:creationId xmlns:p14="http://schemas.microsoft.com/office/powerpoint/2010/main" val="186572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599078" y="2054785"/>
            <a:ext cx="15443715" cy="13375700"/>
            <a:chOff x="0" y="0"/>
            <a:chExt cx="6202680" cy="5372100"/>
          </a:xfrm>
        </p:grpSpPr>
        <p:sp>
          <p:nvSpPr>
            <p:cNvPr id="3" name="Freeform 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4" name="Group 4"/>
          <p:cNvGrpSpPr>
            <a:grpSpLocks noChangeAspect="1"/>
          </p:cNvGrpSpPr>
          <p:nvPr/>
        </p:nvGrpSpPr>
        <p:grpSpPr>
          <a:xfrm>
            <a:off x="-3902756" y="-4547883"/>
            <a:ext cx="15347817" cy="13290518"/>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7322" r="-22570"/>
              </a:stretch>
            </a:blipFill>
          </p:spPr>
        </p:sp>
      </p:grpSp>
      <p:grpSp>
        <p:nvGrpSpPr>
          <p:cNvPr id="6" name="Group 6"/>
          <p:cNvGrpSpPr/>
          <p:nvPr/>
        </p:nvGrpSpPr>
        <p:grpSpPr>
          <a:xfrm rot="-10800000">
            <a:off x="8028855" y="-9672084"/>
            <a:ext cx="14137802" cy="11726869"/>
            <a:chOff x="0" y="0"/>
            <a:chExt cx="6476553" cy="5372100"/>
          </a:xfrm>
        </p:grpSpPr>
        <p:sp>
          <p:nvSpPr>
            <p:cNvPr id="7" name="Freeform 7"/>
            <p:cNvSpPr/>
            <p:nvPr/>
          </p:nvSpPr>
          <p:spPr>
            <a:xfrm>
              <a:off x="0" y="0"/>
              <a:ext cx="6476553" cy="5372100"/>
            </a:xfrm>
            <a:custGeom>
              <a:avLst/>
              <a:gdLst/>
              <a:ahLst/>
              <a:cxnLst/>
              <a:rect l="l" t="t" r="r" b="b"/>
              <a:pathLst>
                <a:path w="6476553" h="5372100">
                  <a:moveTo>
                    <a:pt x="4925883" y="0"/>
                  </a:moveTo>
                  <a:lnTo>
                    <a:pt x="1550670" y="0"/>
                  </a:lnTo>
                  <a:lnTo>
                    <a:pt x="0" y="2686050"/>
                  </a:lnTo>
                  <a:lnTo>
                    <a:pt x="1550670" y="5372100"/>
                  </a:lnTo>
                  <a:lnTo>
                    <a:pt x="4925883" y="5372100"/>
                  </a:lnTo>
                  <a:lnTo>
                    <a:pt x="6476553" y="2686050"/>
                  </a:lnTo>
                  <a:lnTo>
                    <a:pt x="4925883" y="0"/>
                  </a:lnTo>
                  <a:close/>
                </a:path>
              </a:pathLst>
            </a:custGeom>
            <a:solidFill>
              <a:srgbClr val="FFFF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a:off x="16065550" y="715096"/>
            <a:ext cx="1098500" cy="627207"/>
          </a:xfrm>
          <a:prstGeom prst="rect">
            <a:avLst/>
          </a:prstGeom>
        </p:spPr>
      </p:pic>
      <p:grpSp>
        <p:nvGrpSpPr>
          <p:cNvPr id="9" name="Group 9"/>
          <p:cNvGrpSpPr/>
          <p:nvPr/>
        </p:nvGrpSpPr>
        <p:grpSpPr>
          <a:xfrm>
            <a:off x="9547770" y="5491154"/>
            <a:ext cx="7711530" cy="3767146"/>
            <a:chOff x="0" y="95251"/>
            <a:chExt cx="10282040" cy="5022861"/>
          </a:xfrm>
        </p:grpSpPr>
        <p:sp>
          <p:nvSpPr>
            <p:cNvPr id="10" name="TextBox 10"/>
            <p:cNvSpPr txBox="1"/>
            <p:nvPr/>
          </p:nvSpPr>
          <p:spPr>
            <a:xfrm>
              <a:off x="0" y="95251"/>
              <a:ext cx="10282040" cy="3761713"/>
            </a:xfrm>
            <a:prstGeom prst="rect">
              <a:avLst/>
            </a:prstGeom>
          </p:spPr>
          <p:txBody>
            <a:bodyPr lIns="0" tIns="0" rIns="0" bIns="0" rtlCol="0" anchor="t">
              <a:spAutoFit/>
            </a:bodyPr>
            <a:lstStyle/>
            <a:p>
              <a:pPr marL="0" lvl="0" indent="0" algn="r">
                <a:lnSpc>
                  <a:spcPts val="10999"/>
                </a:lnSpc>
                <a:spcBef>
                  <a:spcPct val="0"/>
                </a:spcBef>
              </a:pPr>
              <a:r>
                <a:rPr lang="en-US" sz="9999" u="none" dirty="0">
                  <a:solidFill>
                    <a:srgbClr val="FFFFFF"/>
                  </a:solidFill>
                  <a:latin typeface="Fira Sans Medium Bold"/>
                </a:rPr>
                <a:t>THANKS FOR WATCHING!</a:t>
              </a:r>
            </a:p>
          </p:txBody>
        </p:sp>
        <p:sp>
          <p:nvSpPr>
            <p:cNvPr id="11" name="TextBox 11"/>
            <p:cNvSpPr txBox="1"/>
            <p:nvPr/>
          </p:nvSpPr>
          <p:spPr>
            <a:xfrm>
              <a:off x="0" y="4441837"/>
              <a:ext cx="10282040" cy="676275"/>
            </a:xfrm>
            <a:prstGeom prst="rect">
              <a:avLst/>
            </a:prstGeom>
          </p:spPr>
          <p:txBody>
            <a:bodyPr lIns="0" tIns="0" rIns="0" bIns="0" rtlCol="0" anchor="t">
              <a:spAutoFit/>
            </a:bodyPr>
            <a:lstStyle/>
            <a:p>
              <a:pPr algn="r">
                <a:lnSpc>
                  <a:spcPts val="4200"/>
                </a:lnSpc>
              </a:pPr>
              <a:endParaRPr lang="en-US" sz="3000" spc="15" dirty="0">
                <a:solidFill>
                  <a:srgbClr val="FFFFFF"/>
                </a:solidFill>
                <a:latin typeface="Fira Sans Light"/>
              </a:endParaRPr>
            </a:p>
          </p:txBody>
        </p:sp>
      </p:grpSp>
    </p:spTree>
    <p:extLst>
      <p:ext uri="{BB962C8B-B14F-4D97-AF65-F5344CB8AC3E}">
        <p14:creationId xmlns:p14="http://schemas.microsoft.com/office/powerpoint/2010/main" val="21142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23950"/>
            <a:ext cx="8782105" cy="1422400"/>
          </a:xfrm>
          <a:prstGeom prst="rect">
            <a:avLst/>
          </a:prstGeom>
        </p:spPr>
        <p:txBody>
          <a:bodyPr lIns="0" tIns="0" rIns="0" bIns="0" rtlCol="0" anchor="t">
            <a:spAutoFit/>
          </a:bodyPr>
          <a:lstStyle/>
          <a:p>
            <a:pPr>
              <a:lnSpc>
                <a:spcPts val="10999"/>
              </a:lnSpc>
            </a:pPr>
            <a:r>
              <a:rPr lang="vi-VN" sz="9999" dirty="0">
                <a:solidFill>
                  <a:srgbClr val="1836B2"/>
                </a:solidFill>
                <a:latin typeface="Fira Sans Medium Bold"/>
              </a:rPr>
              <a:t>LỜI MỞ ĐẦU</a:t>
            </a:r>
            <a:endParaRPr lang="en-US" sz="9999" dirty="0">
              <a:solidFill>
                <a:srgbClr val="1836B2"/>
              </a:solidFill>
              <a:latin typeface="Fira Sans Medium Bold"/>
            </a:endParaRP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flipH="1">
            <a:off x="10788674" y="-2535890"/>
            <a:ext cx="8901106" cy="5082240"/>
          </a:xfrm>
          <a:prstGeom prst="rect">
            <a:avLst/>
          </a:prstGeom>
        </p:spPr>
      </p:pic>
      <p:grpSp>
        <p:nvGrpSpPr>
          <p:cNvPr id="7" name="Group 7"/>
          <p:cNvGrpSpPr/>
          <p:nvPr/>
        </p:nvGrpSpPr>
        <p:grpSpPr>
          <a:xfrm>
            <a:off x="1028700" y="4729575"/>
            <a:ext cx="4906250" cy="1314174"/>
            <a:chOff x="0" y="0"/>
            <a:chExt cx="6541667" cy="1752232"/>
          </a:xfrm>
        </p:grpSpPr>
        <p:grpSp>
          <p:nvGrpSpPr>
            <p:cNvPr id="8" name="Group 8"/>
            <p:cNvGrpSpPr>
              <a:grpSpLocks noChangeAspect="1"/>
            </p:cNvGrpSpPr>
            <p:nvPr/>
          </p:nvGrpSpPr>
          <p:grpSpPr>
            <a:xfrm>
              <a:off x="0" y="0"/>
              <a:ext cx="6541667" cy="1752232"/>
              <a:chOff x="0" y="0"/>
              <a:chExt cx="8890000" cy="2381250"/>
            </a:xfrm>
          </p:grpSpPr>
          <p:sp>
            <p:nvSpPr>
              <p:cNvPr id="9" name="Freeform 9"/>
              <p:cNvSpPr/>
              <p:nvPr/>
            </p:nvSpPr>
            <p:spPr>
              <a:xfrm>
                <a:off x="0" y="0"/>
                <a:ext cx="3175000" cy="2381250"/>
              </a:xfrm>
              <a:custGeom>
                <a:avLst/>
                <a:gdLst/>
                <a:ahLst/>
                <a:cxnLst/>
                <a:rect l="l" t="t" r="r" b="b"/>
                <a:pathLst>
                  <a:path w="3175000" h="2381250">
                    <a:moveTo>
                      <a:pt x="158750" y="0"/>
                    </a:moveTo>
                    <a:cubicBezTo>
                      <a:pt x="71075" y="0"/>
                      <a:pt x="0" y="71075"/>
                      <a:pt x="0" y="158750"/>
                    </a:cubicBezTo>
                    <a:lnTo>
                      <a:pt x="0" y="2222500"/>
                    </a:lnTo>
                    <a:cubicBezTo>
                      <a:pt x="0" y="2310175"/>
                      <a:pt x="71075" y="2381250"/>
                      <a:pt x="158750" y="2381250"/>
                    </a:cubicBezTo>
                    <a:lnTo>
                      <a:pt x="1111250" y="2381250"/>
                    </a:lnTo>
                    <a:cubicBezTo>
                      <a:pt x="1198925" y="2381250"/>
                      <a:pt x="1270000" y="2310175"/>
                      <a:pt x="1270000" y="2222500"/>
                    </a:cubicBezTo>
                    <a:lnTo>
                      <a:pt x="1270000" y="158750"/>
                    </a:lnTo>
                    <a:cubicBezTo>
                      <a:pt x="1270000" y="71075"/>
                      <a:pt x="1198925" y="0"/>
                      <a:pt x="1111250" y="0"/>
                    </a:cubicBezTo>
                    <a:lnTo>
                      <a:pt x="158750" y="0"/>
                    </a:lnTo>
                    <a:close/>
                    <a:moveTo>
                      <a:pt x="595312" y="158750"/>
                    </a:moveTo>
                    <a:lnTo>
                      <a:pt x="833438" y="158750"/>
                    </a:lnTo>
                    <a:cubicBezTo>
                      <a:pt x="855287" y="158848"/>
                      <a:pt x="872948" y="176588"/>
                      <a:pt x="872948" y="198438"/>
                    </a:cubicBezTo>
                    <a:cubicBezTo>
                      <a:pt x="872948" y="220287"/>
                      <a:pt x="855287" y="238027"/>
                      <a:pt x="833438" y="238125"/>
                    </a:cubicBezTo>
                    <a:lnTo>
                      <a:pt x="595312" y="238125"/>
                    </a:lnTo>
                    <a:cubicBezTo>
                      <a:pt x="573463" y="238027"/>
                      <a:pt x="555802" y="220287"/>
                      <a:pt x="555802" y="198438"/>
                    </a:cubicBezTo>
                    <a:cubicBezTo>
                      <a:pt x="555802" y="176588"/>
                      <a:pt x="573463" y="158848"/>
                      <a:pt x="595312" y="158750"/>
                    </a:cubicBezTo>
                    <a:close/>
                    <a:moveTo>
                      <a:pt x="396875" y="198438"/>
                    </a:moveTo>
                    <a:cubicBezTo>
                      <a:pt x="396811" y="184216"/>
                      <a:pt x="404362" y="171048"/>
                      <a:pt x="416667" y="163919"/>
                    </a:cubicBezTo>
                    <a:cubicBezTo>
                      <a:pt x="428973" y="156790"/>
                      <a:pt x="444152" y="156790"/>
                      <a:pt x="456458" y="163919"/>
                    </a:cubicBezTo>
                    <a:cubicBezTo>
                      <a:pt x="468763" y="171048"/>
                      <a:pt x="476314" y="184216"/>
                      <a:pt x="476250" y="198438"/>
                    </a:cubicBezTo>
                    <a:cubicBezTo>
                      <a:pt x="476152" y="220287"/>
                      <a:pt x="458412" y="237948"/>
                      <a:pt x="436562" y="237948"/>
                    </a:cubicBezTo>
                    <a:cubicBezTo>
                      <a:pt x="414713" y="237948"/>
                      <a:pt x="396973" y="220287"/>
                      <a:pt x="396875" y="198438"/>
                    </a:cubicBezTo>
                    <a:close/>
                    <a:moveTo>
                      <a:pt x="515938" y="2143125"/>
                    </a:moveTo>
                    <a:lnTo>
                      <a:pt x="754062" y="2143125"/>
                    </a:lnTo>
                    <a:cubicBezTo>
                      <a:pt x="775912" y="2143223"/>
                      <a:pt x="793573" y="2160963"/>
                      <a:pt x="793573" y="2182812"/>
                    </a:cubicBezTo>
                    <a:cubicBezTo>
                      <a:pt x="793573" y="2204662"/>
                      <a:pt x="775912" y="2222402"/>
                      <a:pt x="754062" y="2222500"/>
                    </a:cubicBezTo>
                    <a:lnTo>
                      <a:pt x="515938" y="2222500"/>
                    </a:lnTo>
                    <a:cubicBezTo>
                      <a:pt x="494088" y="2222402"/>
                      <a:pt x="476427" y="2204662"/>
                      <a:pt x="476427" y="2182812"/>
                    </a:cubicBezTo>
                    <a:cubicBezTo>
                      <a:pt x="476427" y="2160963"/>
                      <a:pt x="494088" y="2143223"/>
                      <a:pt x="515938" y="2143125"/>
                    </a:cubicBezTo>
                    <a:close/>
                    <a:moveTo>
                      <a:pt x="2063750" y="0"/>
                    </a:moveTo>
                    <a:cubicBezTo>
                      <a:pt x="1976075" y="0"/>
                      <a:pt x="1905000" y="71075"/>
                      <a:pt x="1905000" y="158750"/>
                    </a:cubicBezTo>
                    <a:lnTo>
                      <a:pt x="1905000" y="2222500"/>
                    </a:lnTo>
                    <a:cubicBezTo>
                      <a:pt x="1905000" y="2310175"/>
                      <a:pt x="1976075" y="2381250"/>
                      <a:pt x="2063750" y="2381250"/>
                    </a:cubicBezTo>
                    <a:lnTo>
                      <a:pt x="3016250" y="2381250"/>
                    </a:lnTo>
                    <a:cubicBezTo>
                      <a:pt x="3103925" y="2381250"/>
                      <a:pt x="3175000" y="2310175"/>
                      <a:pt x="3175000" y="2222500"/>
                    </a:cubicBezTo>
                    <a:lnTo>
                      <a:pt x="3175000" y="158750"/>
                    </a:lnTo>
                    <a:cubicBezTo>
                      <a:pt x="3175000" y="71075"/>
                      <a:pt x="3103925" y="0"/>
                      <a:pt x="3016250" y="0"/>
                    </a:cubicBezTo>
                    <a:lnTo>
                      <a:pt x="2063750" y="0"/>
                    </a:lnTo>
                    <a:close/>
                    <a:moveTo>
                      <a:pt x="2500312" y="158750"/>
                    </a:moveTo>
                    <a:lnTo>
                      <a:pt x="2738438" y="158750"/>
                    </a:lnTo>
                    <a:cubicBezTo>
                      <a:pt x="2760287" y="158848"/>
                      <a:pt x="2777948" y="176588"/>
                      <a:pt x="2777948" y="198438"/>
                    </a:cubicBezTo>
                    <a:cubicBezTo>
                      <a:pt x="2777948" y="220287"/>
                      <a:pt x="2760287" y="238027"/>
                      <a:pt x="2738438" y="238125"/>
                    </a:cubicBezTo>
                    <a:lnTo>
                      <a:pt x="2500312" y="238125"/>
                    </a:lnTo>
                    <a:cubicBezTo>
                      <a:pt x="2478463" y="238027"/>
                      <a:pt x="2460802" y="220287"/>
                      <a:pt x="2460802" y="198438"/>
                    </a:cubicBezTo>
                    <a:cubicBezTo>
                      <a:pt x="2460802" y="176588"/>
                      <a:pt x="2478463" y="158848"/>
                      <a:pt x="2500312" y="158750"/>
                    </a:cubicBezTo>
                    <a:close/>
                    <a:moveTo>
                      <a:pt x="2301875" y="198438"/>
                    </a:moveTo>
                    <a:cubicBezTo>
                      <a:pt x="2301811" y="184216"/>
                      <a:pt x="2309362" y="171048"/>
                      <a:pt x="2321667" y="163919"/>
                    </a:cubicBezTo>
                    <a:cubicBezTo>
                      <a:pt x="2333973" y="156790"/>
                      <a:pt x="2349152" y="156790"/>
                      <a:pt x="2361458" y="163919"/>
                    </a:cubicBezTo>
                    <a:cubicBezTo>
                      <a:pt x="2373763" y="171048"/>
                      <a:pt x="2381314" y="184216"/>
                      <a:pt x="2381250" y="198438"/>
                    </a:cubicBezTo>
                    <a:cubicBezTo>
                      <a:pt x="2381152" y="220287"/>
                      <a:pt x="2363412" y="237948"/>
                      <a:pt x="2341562" y="237948"/>
                    </a:cubicBezTo>
                    <a:cubicBezTo>
                      <a:pt x="2319713" y="237948"/>
                      <a:pt x="2301973" y="220287"/>
                      <a:pt x="2301875" y="198438"/>
                    </a:cubicBezTo>
                    <a:close/>
                    <a:moveTo>
                      <a:pt x="2420938" y="2143125"/>
                    </a:moveTo>
                    <a:lnTo>
                      <a:pt x="2659062" y="2143125"/>
                    </a:lnTo>
                    <a:cubicBezTo>
                      <a:pt x="2680912" y="2143223"/>
                      <a:pt x="2698573" y="2160963"/>
                      <a:pt x="2698573" y="2182812"/>
                    </a:cubicBezTo>
                    <a:cubicBezTo>
                      <a:pt x="2698573" y="2204662"/>
                      <a:pt x="2680912" y="2222402"/>
                      <a:pt x="2659062" y="2222500"/>
                    </a:cubicBezTo>
                    <a:lnTo>
                      <a:pt x="2420938" y="2222500"/>
                    </a:lnTo>
                    <a:cubicBezTo>
                      <a:pt x="2399088" y="2222402"/>
                      <a:pt x="2381427" y="2204662"/>
                      <a:pt x="2381427" y="2182812"/>
                    </a:cubicBezTo>
                    <a:cubicBezTo>
                      <a:pt x="2381427" y="2160963"/>
                      <a:pt x="2399088" y="2143223"/>
                      <a:pt x="2420938" y="2143125"/>
                    </a:cubicBezTo>
                    <a:close/>
                  </a:path>
                </a:pathLst>
              </a:custGeom>
              <a:solidFill>
                <a:srgbClr val="A066CB"/>
              </a:solidFill>
            </p:spPr>
          </p:sp>
          <p:sp>
            <p:nvSpPr>
              <p:cNvPr id="10" name="Freeform 10"/>
              <p:cNvSpPr/>
              <p:nvPr/>
            </p:nvSpPr>
            <p:spPr>
              <a:xfrm>
                <a:off x="3810000" y="0"/>
                <a:ext cx="5080000" cy="2381250"/>
              </a:xfrm>
              <a:custGeom>
                <a:avLst/>
                <a:gdLst/>
                <a:ahLst/>
                <a:cxnLst/>
                <a:rect l="l" t="t" r="r" b="b"/>
                <a:pathLst>
                  <a:path w="5080000" h="2381250">
                    <a:moveTo>
                      <a:pt x="158750" y="0"/>
                    </a:moveTo>
                    <a:cubicBezTo>
                      <a:pt x="71075" y="0"/>
                      <a:pt x="0" y="71075"/>
                      <a:pt x="0" y="158750"/>
                    </a:cubicBezTo>
                    <a:lnTo>
                      <a:pt x="0" y="2222500"/>
                    </a:lnTo>
                    <a:cubicBezTo>
                      <a:pt x="0" y="2310175"/>
                      <a:pt x="71075" y="2381250"/>
                      <a:pt x="158750" y="2381250"/>
                    </a:cubicBezTo>
                    <a:lnTo>
                      <a:pt x="1111250" y="2381250"/>
                    </a:lnTo>
                    <a:cubicBezTo>
                      <a:pt x="1198925" y="2381250"/>
                      <a:pt x="1270000" y="2310175"/>
                      <a:pt x="1270000" y="2222500"/>
                    </a:cubicBezTo>
                    <a:lnTo>
                      <a:pt x="1270000" y="158750"/>
                    </a:lnTo>
                    <a:cubicBezTo>
                      <a:pt x="1270000" y="71075"/>
                      <a:pt x="1198925" y="0"/>
                      <a:pt x="1111250" y="0"/>
                    </a:cubicBezTo>
                    <a:lnTo>
                      <a:pt x="158750" y="0"/>
                    </a:lnTo>
                    <a:close/>
                    <a:moveTo>
                      <a:pt x="595312" y="158750"/>
                    </a:moveTo>
                    <a:lnTo>
                      <a:pt x="833438" y="158750"/>
                    </a:lnTo>
                    <a:cubicBezTo>
                      <a:pt x="855287" y="158848"/>
                      <a:pt x="872948" y="176588"/>
                      <a:pt x="872948" y="198438"/>
                    </a:cubicBezTo>
                    <a:cubicBezTo>
                      <a:pt x="872948" y="220287"/>
                      <a:pt x="855287" y="238027"/>
                      <a:pt x="833438" y="238125"/>
                    </a:cubicBezTo>
                    <a:lnTo>
                      <a:pt x="595312" y="238125"/>
                    </a:lnTo>
                    <a:cubicBezTo>
                      <a:pt x="573463" y="238027"/>
                      <a:pt x="555802" y="220287"/>
                      <a:pt x="555802" y="198438"/>
                    </a:cubicBezTo>
                    <a:cubicBezTo>
                      <a:pt x="555802" y="176588"/>
                      <a:pt x="573463" y="158848"/>
                      <a:pt x="595312" y="158750"/>
                    </a:cubicBezTo>
                    <a:close/>
                    <a:moveTo>
                      <a:pt x="396875" y="198438"/>
                    </a:moveTo>
                    <a:cubicBezTo>
                      <a:pt x="396811" y="184216"/>
                      <a:pt x="404362" y="171048"/>
                      <a:pt x="416667" y="163919"/>
                    </a:cubicBezTo>
                    <a:cubicBezTo>
                      <a:pt x="428973" y="156790"/>
                      <a:pt x="444152" y="156790"/>
                      <a:pt x="456458" y="163919"/>
                    </a:cubicBezTo>
                    <a:cubicBezTo>
                      <a:pt x="468763" y="171048"/>
                      <a:pt x="476314" y="184216"/>
                      <a:pt x="476250" y="198438"/>
                    </a:cubicBezTo>
                    <a:cubicBezTo>
                      <a:pt x="476152" y="220287"/>
                      <a:pt x="458412" y="237948"/>
                      <a:pt x="436562" y="237948"/>
                    </a:cubicBezTo>
                    <a:cubicBezTo>
                      <a:pt x="414713" y="237948"/>
                      <a:pt x="396973" y="220287"/>
                      <a:pt x="396875" y="198438"/>
                    </a:cubicBezTo>
                    <a:close/>
                    <a:moveTo>
                      <a:pt x="515938" y="2143125"/>
                    </a:moveTo>
                    <a:lnTo>
                      <a:pt x="754062" y="2143125"/>
                    </a:lnTo>
                    <a:cubicBezTo>
                      <a:pt x="775912" y="2143223"/>
                      <a:pt x="793573" y="2160963"/>
                      <a:pt x="793573" y="2182812"/>
                    </a:cubicBezTo>
                    <a:cubicBezTo>
                      <a:pt x="793573" y="2204662"/>
                      <a:pt x="775912" y="2222402"/>
                      <a:pt x="754062" y="2222500"/>
                    </a:cubicBezTo>
                    <a:lnTo>
                      <a:pt x="515938" y="2222500"/>
                    </a:lnTo>
                    <a:cubicBezTo>
                      <a:pt x="494088" y="2222402"/>
                      <a:pt x="476427" y="2204662"/>
                      <a:pt x="476427" y="2182812"/>
                    </a:cubicBezTo>
                    <a:cubicBezTo>
                      <a:pt x="476427" y="2160963"/>
                      <a:pt x="494088" y="2143223"/>
                      <a:pt x="515938" y="2143125"/>
                    </a:cubicBezTo>
                    <a:close/>
                    <a:moveTo>
                      <a:pt x="2063750" y="0"/>
                    </a:moveTo>
                    <a:cubicBezTo>
                      <a:pt x="1976075" y="0"/>
                      <a:pt x="1905000" y="71075"/>
                      <a:pt x="1905000" y="158750"/>
                    </a:cubicBezTo>
                    <a:lnTo>
                      <a:pt x="1905000" y="2222500"/>
                    </a:lnTo>
                    <a:cubicBezTo>
                      <a:pt x="1905000" y="2310175"/>
                      <a:pt x="1976075" y="2381250"/>
                      <a:pt x="2063750" y="2381250"/>
                    </a:cubicBezTo>
                    <a:lnTo>
                      <a:pt x="3016250" y="2381250"/>
                    </a:lnTo>
                    <a:cubicBezTo>
                      <a:pt x="3103925" y="2381250"/>
                      <a:pt x="3175000" y="2310175"/>
                      <a:pt x="3175000" y="2222500"/>
                    </a:cubicBezTo>
                    <a:lnTo>
                      <a:pt x="3175000" y="158750"/>
                    </a:lnTo>
                    <a:cubicBezTo>
                      <a:pt x="3175000" y="71075"/>
                      <a:pt x="3103925" y="0"/>
                      <a:pt x="3016250" y="0"/>
                    </a:cubicBezTo>
                    <a:lnTo>
                      <a:pt x="2063750" y="0"/>
                    </a:lnTo>
                    <a:close/>
                    <a:moveTo>
                      <a:pt x="2500312" y="158750"/>
                    </a:moveTo>
                    <a:lnTo>
                      <a:pt x="2738438" y="158750"/>
                    </a:lnTo>
                    <a:cubicBezTo>
                      <a:pt x="2760287" y="158848"/>
                      <a:pt x="2777948" y="176588"/>
                      <a:pt x="2777948" y="198438"/>
                    </a:cubicBezTo>
                    <a:cubicBezTo>
                      <a:pt x="2777948" y="220287"/>
                      <a:pt x="2760287" y="238027"/>
                      <a:pt x="2738438" y="238125"/>
                    </a:cubicBezTo>
                    <a:lnTo>
                      <a:pt x="2500312" y="238125"/>
                    </a:lnTo>
                    <a:cubicBezTo>
                      <a:pt x="2478463" y="238027"/>
                      <a:pt x="2460802" y="220287"/>
                      <a:pt x="2460802" y="198438"/>
                    </a:cubicBezTo>
                    <a:cubicBezTo>
                      <a:pt x="2460802" y="176588"/>
                      <a:pt x="2478463" y="158848"/>
                      <a:pt x="2500312" y="158750"/>
                    </a:cubicBezTo>
                    <a:close/>
                    <a:moveTo>
                      <a:pt x="2301875" y="198438"/>
                    </a:moveTo>
                    <a:cubicBezTo>
                      <a:pt x="2301811" y="184216"/>
                      <a:pt x="2309362" y="171048"/>
                      <a:pt x="2321667" y="163919"/>
                    </a:cubicBezTo>
                    <a:cubicBezTo>
                      <a:pt x="2333973" y="156790"/>
                      <a:pt x="2349152" y="156790"/>
                      <a:pt x="2361458" y="163919"/>
                    </a:cubicBezTo>
                    <a:cubicBezTo>
                      <a:pt x="2373763" y="171048"/>
                      <a:pt x="2381314" y="184216"/>
                      <a:pt x="2381250" y="198438"/>
                    </a:cubicBezTo>
                    <a:cubicBezTo>
                      <a:pt x="2381152" y="220287"/>
                      <a:pt x="2363412" y="237948"/>
                      <a:pt x="2341562" y="237948"/>
                    </a:cubicBezTo>
                    <a:cubicBezTo>
                      <a:pt x="2319713" y="237948"/>
                      <a:pt x="2301973" y="220287"/>
                      <a:pt x="2301875" y="198438"/>
                    </a:cubicBezTo>
                    <a:close/>
                    <a:moveTo>
                      <a:pt x="2420938" y="2143125"/>
                    </a:moveTo>
                    <a:lnTo>
                      <a:pt x="2659062" y="2143125"/>
                    </a:lnTo>
                    <a:cubicBezTo>
                      <a:pt x="2680912" y="2143223"/>
                      <a:pt x="2698573" y="2160963"/>
                      <a:pt x="2698573" y="2182812"/>
                    </a:cubicBezTo>
                    <a:cubicBezTo>
                      <a:pt x="2698573" y="2204662"/>
                      <a:pt x="2680912" y="2222402"/>
                      <a:pt x="2659062" y="2222500"/>
                    </a:cubicBezTo>
                    <a:lnTo>
                      <a:pt x="2420938" y="2222500"/>
                    </a:lnTo>
                    <a:cubicBezTo>
                      <a:pt x="2399088" y="2222402"/>
                      <a:pt x="2381427" y="2204662"/>
                      <a:pt x="2381427" y="2182812"/>
                    </a:cubicBezTo>
                    <a:cubicBezTo>
                      <a:pt x="2381427" y="2160963"/>
                      <a:pt x="2399088" y="2143223"/>
                      <a:pt x="2420938" y="2143125"/>
                    </a:cubicBezTo>
                    <a:close/>
                    <a:moveTo>
                      <a:pt x="3968750" y="0"/>
                    </a:moveTo>
                    <a:cubicBezTo>
                      <a:pt x="3881075" y="0"/>
                      <a:pt x="3810000" y="71075"/>
                      <a:pt x="3810000" y="158750"/>
                    </a:cubicBezTo>
                    <a:lnTo>
                      <a:pt x="3810000" y="2222500"/>
                    </a:lnTo>
                    <a:cubicBezTo>
                      <a:pt x="3810000" y="2310175"/>
                      <a:pt x="3881075" y="2381250"/>
                      <a:pt x="3968750" y="2381250"/>
                    </a:cubicBezTo>
                    <a:lnTo>
                      <a:pt x="4921250" y="2381250"/>
                    </a:lnTo>
                    <a:cubicBezTo>
                      <a:pt x="5008925" y="2381250"/>
                      <a:pt x="5080000" y="2310175"/>
                      <a:pt x="5080000" y="2222500"/>
                    </a:cubicBezTo>
                    <a:lnTo>
                      <a:pt x="5080000" y="158750"/>
                    </a:lnTo>
                    <a:cubicBezTo>
                      <a:pt x="5080000" y="71075"/>
                      <a:pt x="5008925" y="0"/>
                      <a:pt x="4921250" y="0"/>
                    </a:cubicBezTo>
                    <a:lnTo>
                      <a:pt x="3968750" y="0"/>
                    </a:lnTo>
                    <a:close/>
                    <a:moveTo>
                      <a:pt x="4405312" y="158750"/>
                    </a:moveTo>
                    <a:lnTo>
                      <a:pt x="4643438" y="158750"/>
                    </a:lnTo>
                    <a:cubicBezTo>
                      <a:pt x="4665287" y="158848"/>
                      <a:pt x="4682948" y="176588"/>
                      <a:pt x="4682948" y="198438"/>
                    </a:cubicBezTo>
                    <a:cubicBezTo>
                      <a:pt x="4682948" y="220287"/>
                      <a:pt x="4665287" y="238027"/>
                      <a:pt x="4643438" y="238125"/>
                    </a:cubicBezTo>
                    <a:lnTo>
                      <a:pt x="4405312" y="238125"/>
                    </a:lnTo>
                    <a:cubicBezTo>
                      <a:pt x="4383463" y="238027"/>
                      <a:pt x="4365802" y="220287"/>
                      <a:pt x="4365802" y="198438"/>
                    </a:cubicBezTo>
                    <a:cubicBezTo>
                      <a:pt x="4365802" y="176588"/>
                      <a:pt x="4383463" y="158848"/>
                      <a:pt x="4405312" y="158750"/>
                    </a:cubicBezTo>
                    <a:close/>
                    <a:moveTo>
                      <a:pt x="4206875" y="198438"/>
                    </a:moveTo>
                    <a:cubicBezTo>
                      <a:pt x="4206811" y="184216"/>
                      <a:pt x="4214362" y="171048"/>
                      <a:pt x="4226668" y="163919"/>
                    </a:cubicBezTo>
                    <a:cubicBezTo>
                      <a:pt x="4238973" y="156790"/>
                      <a:pt x="4254152" y="156790"/>
                      <a:pt x="4266457" y="163919"/>
                    </a:cubicBezTo>
                    <a:cubicBezTo>
                      <a:pt x="4278763" y="171048"/>
                      <a:pt x="4286314" y="184216"/>
                      <a:pt x="4286250" y="198438"/>
                    </a:cubicBezTo>
                    <a:cubicBezTo>
                      <a:pt x="4286152" y="220287"/>
                      <a:pt x="4268412" y="237948"/>
                      <a:pt x="4246562" y="237948"/>
                    </a:cubicBezTo>
                    <a:cubicBezTo>
                      <a:pt x="4224713" y="237948"/>
                      <a:pt x="4206973" y="220287"/>
                      <a:pt x="4206875" y="198438"/>
                    </a:cubicBezTo>
                    <a:close/>
                    <a:moveTo>
                      <a:pt x="4325938" y="2143125"/>
                    </a:moveTo>
                    <a:lnTo>
                      <a:pt x="4564062" y="2143125"/>
                    </a:lnTo>
                    <a:cubicBezTo>
                      <a:pt x="4585912" y="2143223"/>
                      <a:pt x="4603573" y="2160963"/>
                      <a:pt x="4603573" y="2182812"/>
                    </a:cubicBezTo>
                    <a:cubicBezTo>
                      <a:pt x="4603573" y="2204662"/>
                      <a:pt x="4585912" y="2222402"/>
                      <a:pt x="4564062" y="2222500"/>
                    </a:cubicBezTo>
                    <a:lnTo>
                      <a:pt x="4325938" y="2222500"/>
                    </a:lnTo>
                    <a:cubicBezTo>
                      <a:pt x="4304088" y="2222402"/>
                      <a:pt x="4286427" y="2204662"/>
                      <a:pt x="4286427" y="2182812"/>
                    </a:cubicBezTo>
                    <a:cubicBezTo>
                      <a:pt x="4286427" y="2160963"/>
                      <a:pt x="4304088" y="2143223"/>
                      <a:pt x="4325938" y="2143125"/>
                    </a:cubicBezTo>
                    <a:close/>
                  </a:path>
                </a:pathLst>
              </a:custGeom>
              <a:solidFill>
                <a:srgbClr val="86C7ED"/>
              </a:solidFill>
            </p:spPr>
          </p:sp>
        </p:grpSp>
      </p:grpSp>
      <p:grpSp>
        <p:nvGrpSpPr>
          <p:cNvPr id="11" name="Group 11"/>
          <p:cNvGrpSpPr/>
          <p:nvPr/>
        </p:nvGrpSpPr>
        <p:grpSpPr>
          <a:xfrm>
            <a:off x="7467600" y="3635888"/>
            <a:ext cx="8534400" cy="5702375"/>
            <a:chOff x="-1404627" y="-9525"/>
            <a:chExt cx="13272767" cy="3157650"/>
          </a:xfrm>
        </p:grpSpPr>
        <p:sp>
          <p:nvSpPr>
            <p:cNvPr id="12" name="TextBox 12"/>
            <p:cNvSpPr txBox="1"/>
            <p:nvPr/>
          </p:nvSpPr>
          <p:spPr>
            <a:xfrm>
              <a:off x="-1404627" y="-9525"/>
              <a:ext cx="13272767" cy="680485"/>
            </a:xfrm>
            <a:prstGeom prst="rect">
              <a:avLst/>
            </a:prstGeom>
          </p:spPr>
          <p:txBody>
            <a:bodyPr wrap="square" lIns="0" tIns="0" rIns="0" bIns="0" rtlCol="0" anchor="t">
              <a:spAutoFit/>
            </a:bodyPr>
            <a:lstStyle/>
            <a:p>
              <a:pPr>
                <a:lnSpc>
                  <a:spcPts val="4200"/>
                </a:lnSpc>
              </a:pPr>
              <a:r>
                <a:rPr lang="vi-VN" sz="3500" spc="105" dirty="0">
                  <a:solidFill>
                    <a:srgbClr val="1836B2"/>
                  </a:solidFill>
                  <a:latin typeface="Fira Sans Medium Bold"/>
                </a:rPr>
                <a:t>Hiện nay nhu cầu học ngoại ngữ của mọi người tại các trung tâm ngày càng tăng</a:t>
              </a:r>
              <a:endParaRPr lang="en-US" sz="3500" spc="105" dirty="0">
                <a:solidFill>
                  <a:srgbClr val="1836B2"/>
                </a:solidFill>
                <a:latin typeface="Fira Sans Medium Bold"/>
              </a:endParaRPr>
            </a:p>
          </p:txBody>
        </p:sp>
        <p:sp>
          <p:nvSpPr>
            <p:cNvPr id="13" name="TextBox 13"/>
            <p:cNvSpPr txBox="1"/>
            <p:nvPr/>
          </p:nvSpPr>
          <p:spPr>
            <a:xfrm>
              <a:off x="-1404627" y="1078476"/>
              <a:ext cx="13035753" cy="2069649"/>
            </a:xfrm>
            <a:prstGeom prst="rect">
              <a:avLst/>
            </a:prstGeom>
          </p:spPr>
          <p:txBody>
            <a:bodyPr wrap="square" lIns="0" tIns="0" rIns="0" bIns="0" rtlCol="0" anchor="t">
              <a:spAutoFit/>
            </a:bodyPr>
            <a:lstStyle/>
            <a:p>
              <a:pPr>
                <a:lnSpc>
                  <a:spcPts val="4200"/>
                </a:lnSpc>
              </a:pPr>
              <a:r>
                <a:rPr lang="vi-VN" sz="3000" b="1" spc="15" dirty="0">
                  <a:solidFill>
                    <a:srgbClr val="000000"/>
                  </a:solidFill>
                  <a:latin typeface="Fira Sans Light"/>
                </a:rPr>
                <a:t>Nhận thấy sự khó khăn trong quá trình quản lí học viên, giảng viên cũng như là theo dõi bài học và việc giảng dạy tại trung tâm, hệ thống quản lí trung tâm ngoại ngữ này được ra đời trên nền Winform với mục đích hỗ trợ quản lí dễ dàng hơn và có thể thực hiện quản lí ở mọi nơi, mọi lúc</a:t>
              </a:r>
              <a:endParaRPr lang="en-US" sz="3000" b="1" spc="15" dirty="0">
                <a:solidFill>
                  <a:srgbClr val="000000"/>
                </a:solidFill>
                <a:latin typeface="Fira Sans Light"/>
              </a:endParaRPr>
            </a:p>
          </p:txBody>
        </p:sp>
      </p:grpSp>
    </p:spTree>
    <p:extLst>
      <p:ext uri="{BB962C8B-B14F-4D97-AF65-F5344CB8AC3E}">
        <p14:creationId xmlns:p14="http://schemas.microsoft.com/office/powerpoint/2010/main" val="35116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18360" y="2254867"/>
            <a:ext cx="4495800" cy="4459816"/>
            <a:chOff x="0" y="-9525"/>
            <a:chExt cx="10487464" cy="5946423"/>
          </a:xfrm>
        </p:grpSpPr>
        <p:sp>
          <p:nvSpPr>
            <p:cNvPr id="3" name="TextBox 3"/>
            <p:cNvSpPr txBox="1"/>
            <p:nvPr/>
          </p:nvSpPr>
          <p:spPr>
            <a:xfrm>
              <a:off x="0" y="854822"/>
              <a:ext cx="9680735" cy="5082076"/>
            </a:xfrm>
            <a:prstGeom prst="rect">
              <a:avLst/>
            </a:prstGeom>
          </p:spPr>
          <p:txBody>
            <a:bodyPr wrap="square" lIns="0" tIns="0" rIns="0" bIns="0" rtlCol="0" anchor="t">
              <a:spAutoFit/>
            </a:bodyPr>
            <a:lstStyle/>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trị</a:t>
              </a:r>
              <a:r>
                <a:rPr lang="en-US" sz="2800" b="1" u="none" spc="12" dirty="0">
                  <a:solidFill>
                    <a:srgbClr val="000000"/>
                  </a:solidFill>
                  <a:latin typeface="Fira Sans Light"/>
                </a:rPr>
                <a:t> </a:t>
              </a:r>
              <a:r>
                <a:rPr lang="en-US" sz="2800" b="1" u="none" spc="12" dirty="0" err="1">
                  <a:solidFill>
                    <a:srgbClr val="000000"/>
                  </a:solidFill>
                  <a:latin typeface="Fira Sans Light"/>
                </a:rPr>
                <a:t>nhân</a:t>
              </a:r>
              <a:r>
                <a:rPr lang="en-US" sz="2800" b="1" u="none" spc="12" dirty="0">
                  <a:solidFill>
                    <a:srgbClr val="000000"/>
                  </a:solidFill>
                  <a:latin typeface="Fira Sans Light"/>
                </a:rPr>
                <a:t> </a:t>
              </a:r>
              <a:r>
                <a:rPr lang="en-US" sz="2800" b="1" u="none" spc="12" dirty="0" err="1">
                  <a:solidFill>
                    <a:srgbClr val="000000"/>
                  </a:solidFill>
                  <a:latin typeface="Fira Sans Light"/>
                </a:rPr>
                <a:t>viên</a:t>
              </a:r>
              <a:endParaRPr lang="vi-VN"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trị</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r>
                <a:rPr lang="en-US" sz="2800" b="1" u="none" spc="12" dirty="0">
                  <a:solidFill>
                    <a:srgbClr val="000000"/>
                  </a:solidFill>
                  <a:latin typeface="Fira Sans Light"/>
                </a:rPr>
                <a:t> </a:t>
              </a:r>
              <a:r>
                <a:rPr lang="en-US" sz="2800" b="1" u="none" spc="12" dirty="0" err="1">
                  <a:solidFill>
                    <a:srgbClr val="000000"/>
                  </a:solidFill>
                  <a:latin typeface="Fira Sans Light"/>
                </a:rPr>
                <a:t>viên</a:t>
              </a:r>
              <a:endParaRPr lang="en-US" sz="2800" b="1" u="none" spc="12" dirty="0">
                <a:solidFill>
                  <a:srgbClr val="000000"/>
                </a:solidFill>
                <a:latin typeface="Fira Sans Light"/>
              </a:endParaRPr>
            </a:p>
            <a:p>
              <a:pPr marL="0" lvl="0" indent="0" algn="l">
                <a:lnSpc>
                  <a:spcPct val="150000"/>
                </a:lnSpc>
                <a:spcBef>
                  <a:spcPct val="0"/>
                </a:spcBef>
              </a:pPr>
              <a:r>
                <a:rPr lang="en-US" sz="2800" b="1" spc="12" dirty="0" err="1">
                  <a:solidFill>
                    <a:srgbClr val="000000"/>
                  </a:solidFill>
                  <a:latin typeface="Fira Sans Light"/>
                </a:rPr>
                <a:t>Quản</a:t>
              </a:r>
              <a:r>
                <a:rPr lang="en-US" sz="2800" b="1" spc="12" dirty="0">
                  <a:solidFill>
                    <a:srgbClr val="000000"/>
                  </a:solidFill>
                  <a:latin typeface="Fira Sans Light"/>
                </a:rPr>
                <a:t> </a:t>
              </a:r>
              <a:r>
                <a:rPr lang="en-US" sz="2800" b="1" spc="12" dirty="0" err="1">
                  <a:solidFill>
                    <a:srgbClr val="000000"/>
                  </a:solidFill>
                  <a:latin typeface="Fira Sans Light"/>
                </a:rPr>
                <a:t>lý</a:t>
              </a:r>
              <a:r>
                <a:rPr lang="en-US" sz="2800" b="1" spc="12" dirty="0">
                  <a:solidFill>
                    <a:srgbClr val="000000"/>
                  </a:solidFill>
                  <a:latin typeface="Fira Sans Light"/>
                </a:rPr>
                <a:t> </a:t>
              </a:r>
              <a:r>
                <a:rPr lang="en-US" sz="2800" b="1" spc="12" dirty="0" err="1">
                  <a:solidFill>
                    <a:srgbClr val="000000"/>
                  </a:solidFill>
                  <a:latin typeface="Fira Sans Light"/>
                </a:rPr>
                <a:t>giảng</a:t>
              </a:r>
              <a:r>
                <a:rPr lang="en-US" sz="2800" b="1" spc="12" dirty="0">
                  <a:solidFill>
                    <a:srgbClr val="000000"/>
                  </a:solidFill>
                  <a:latin typeface="Fira Sans Light"/>
                </a:rPr>
                <a:t> </a:t>
              </a:r>
              <a:r>
                <a:rPr lang="en-US" sz="2800" b="1" spc="12" dirty="0" err="1">
                  <a:solidFill>
                    <a:srgbClr val="000000"/>
                  </a:solidFill>
                  <a:latin typeface="Fira Sans Light"/>
                </a:rPr>
                <a:t>viên</a:t>
              </a:r>
              <a:endParaRPr lang="en-US"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khóa</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endParaRPr lang="vi-VN"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lớp</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endParaRPr lang="vi-VN"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thanh</a:t>
              </a:r>
              <a:r>
                <a:rPr lang="en-US" sz="2800" b="1" u="none" spc="12" dirty="0">
                  <a:solidFill>
                    <a:srgbClr val="000000"/>
                  </a:solidFill>
                  <a:latin typeface="Fira Sans Light"/>
                </a:rPr>
                <a:t> </a:t>
              </a:r>
              <a:r>
                <a:rPr lang="en-US" sz="2800" b="1" u="none" spc="12" dirty="0" err="1">
                  <a:solidFill>
                    <a:srgbClr val="000000"/>
                  </a:solidFill>
                  <a:latin typeface="Fira Sans Light"/>
                </a:rPr>
                <a:t>toán</a:t>
              </a:r>
              <a:endParaRPr lang="en-US" sz="2800" b="1" u="none" spc="12" dirty="0">
                <a:solidFill>
                  <a:srgbClr val="000000"/>
                </a:solidFill>
                <a:latin typeface="Fira Sans Light"/>
              </a:endParaRPr>
            </a:p>
          </p:txBody>
        </p:sp>
        <p:sp>
          <p:nvSpPr>
            <p:cNvPr id="4" name="TextBox 4"/>
            <p:cNvSpPr txBox="1"/>
            <p:nvPr/>
          </p:nvSpPr>
          <p:spPr>
            <a:xfrm>
              <a:off x="0" y="-9525"/>
              <a:ext cx="10487464" cy="718145"/>
            </a:xfrm>
            <a:prstGeom prst="rect">
              <a:avLst/>
            </a:prstGeom>
          </p:spPr>
          <p:txBody>
            <a:bodyPr lIns="0" tIns="0" rIns="0" bIns="0" rtlCol="0" anchor="t">
              <a:spAutoFit/>
            </a:bodyPr>
            <a:lstStyle/>
            <a:p>
              <a:pPr marL="0" lvl="0" indent="0" algn="l">
                <a:lnSpc>
                  <a:spcPts val="4200"/>
                </a:lnSpc>
                <a:spcBef>
                  <a:spcPct val="0"/>
                </a:spcBef>
              </a:pPr>
              <a:r>
                <a:rPr lang="vi-VN" sz="3500" u="none" spc="105" dirty="0">
                  <a:solidFill>
                    <a:srgbClr val="1836B2"/>
                  </a:solidFill>
                  <a:latin typeface="Fira Sans Medium Bold"/>
                </a:rPr>
                <a:t>Đối với quản trị viên</a:t>
              </a:r>
              <a:endParaRPr lang="en-US" sz="3500" u="none" spc="105" dirty="0">
                <a:solidFill>
                  <a:srgbClr val="1836B2"/>
                </a:solidFill>
                <a:latin typeface="Fira Sans Medium Bold"/>
              </a:endParaRPr>
            </a:p>
          </p:txBody>
        </p:sp>
      </p:grpSp>
      <p:sp>
        <p:nvSpPr>
          <p:cNvPr id="11" name="TextBox 11"/>
          <p:cNvSpPr txBox="1"/>
          <p:nvPr/>
        </p:nvSpPr>
        <p:spPr>
          <a:xfrm>
            <a:off x="1066800" y="266700"/>
            <a:ext cx="5676900" cy="1261884"/>
          </a:xfrm>
          <a:prstGeom prst="rect">
            <a:avLst/>
          </a:prstGeom>
        </p:spPr>
        <p:txBody>
          <a:bodyPr wrap="square" lIns="0" tIns="0" rIns="0" bIns="0" rtlCol="0" anchor="t">
            <a:spAutoFit/>
          </a:bodyPr>
          <a:lstStyle/>
          <a:p>
            <a:pPr>
              <a:lnSpc>
                <a:spcPts val="10999"/>
              </a:lnSpc>
            </a:pPr>
            <a:r>
              <a:rPr lang="vi-VN" sz="6000" dirty="0">
                <a:solidFill>
                  <a:srgbClr val="1836B2"/>
                </a:solidFill>
                <a:latin typeface="Fira Sans Medium Bold"/>
              </a:rPr>
              <a:t>Mô tả chức năng</a:t>
            </a:r>
            <a:endParaRPr lang="en-US" sz="6000" dirty="0">
              <a:solidFill>
                <a:srgbClr val="1836B2"/>
              </a:solidFill>
              <a:latin typeface="Fira Sans Medium Bold"/>
            </a:endParaRP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H="1">
            <a:off x="-1979938" y="7033509"/>
            <a:ext cx="7793063" cy="4449583"/>
          </a:xfrm>
          <a:prstGeom prst="rect">
            <a:avLst/>
          </a:prstGeom>
        </p:spPr>
      </p:pic>
      <p:grpSp>
        <p:nvGrpSpPr>
          <p:cNvPr id="13" name="Group 2">
            <a:extLst>
              <a:ext uri="{FF2B5EF4-FFF2-40B4-BE49-F238E27FC236}">
                <a16:creationId xmlns:a16="http://schemas.microsoft.com/office/drawing/2014/main" id="{8E85D460-358B-C216-7182-E854035E7565}"/>
              </a:ext>
            </a:extLst>
          </p:cNvPr>
          <p:cNvGrpSpPr/>
          <p:nvPr/>
        </p:nvGrpSpPr>
        <p:grpSpPr>
          <a:xfrm>
            <a:off x="7093285" y="2254867"/>
            <a:ext cx="4495800" cy="3813485"/>
            <a:chOff x="0" y="-9525"/>
            <a:chExt cx="10487464" cy="2446125"/>
          </a:xfrm>
        </p:grpSpPr>
        <p:sp>
          <p:nvSpPr>
            <p:cNvPr id="14" name="TextBox 3">
              <a:extLst>
                <a:ext uri="{FF2B5EF4-FFF2-40B4-BE49-F238E27FC236}">
                  <a16:creationId xmlns:a16="http://schemas.microsoft.com/office/drawing/2014/main" id="{006D15B6-3139-DBB9-FA01-3957DCF8209A}"/>
                </a:ext>
              </a:extLst>
            </p:cNvPr>
            <p:cNvSpPr txBox="1"/>
            <p:nvPr/>
          </p:nvSpPr>
          <p:spPr>
            <a:xfrm>
              <a:off x="35551" y="406295"/>
              <a:ext cx="9680735" cy="2030305"/>
            </a:xfrm>
            <a:prstGeom prst="rect">
              <a:avLst/>
            </a:prstGeom>
          </p:spPr>
          <p:txBody>
            <a:bodyPr wrap="square" lIns="0" tIns="0" rIns="0" bIns="0" rtlCol="0" anchor="t">
              <a:spAutoFit/>
            </a:bodyPr>
            <a:lstStyle/>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trị</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r>
                <a:rPr lang="en-US" sz="2800" b="1" u="none" spc="12" dirty="0">
                  <a:solidFill>
                    <a:srgbClr val="000000"/>
                  </a:solidFill>
                  <a:latin typeface="Fira Sans Light"/>
                </a:rPr>
                <a:t> </a:t>
              </a:r>
              <a:r>
                <a:rPr lang="en-US" sz="2800" b="1" u="none" spc="12" dirty="0" err="1">
                  <a:solidFill>
                    <a:srgbClr val="000000"/>
                  </a:solidFill>
                  <a:latin typeface="Fira Sans Light"/>
                </a:rPr>
                <a:t>viên</a:t>
              </a:r>
              <a:endParaRPr lang="en-US" sz="2800" b="1" u="none" spc="12" dirty="0">
                <a:solidFill>
                  <a:srgbClr val="000000"/>
                </a:solidFill>
                <a:latin typeface="Fira Sans Light"/>
              </a:endParaRPr>
            </a:p>
            <a:p>
              <a:pPr marL="0" lvl="0" indent="0" algn="l">
                <a:lnSpc>
                  <a:spcPct val="150000"/>
                </a:lnSpc>
                <a:spcBef>
                  <a:spcPct val="0"/>
                </a:spcBef>
              </a:pPr>
              <a:r>
                <a:rPr lang="en-US" sz="2800" b="1" spc="12" dirty="0" err="1">
                  <a:solidFill>
                    <a:srgbClr val="000000"/>
                  </a:solidFill>
                  <a:latin typeface="Fira Sans Light"/>
                </a:rPr>
                <a:t>Quản</a:t>
              </a:r>
              <a:r>
                <a:rPr lang="en-US" sz="2800" b="1" spc="12" dirty="0">
                  <a:solidFill>
                    <a:srgbClr val="000000"/>
                  </a:solidFill>
                  <a:latin typeface="Fira Sans Light"/>
                </a:rPr>
                <a:t> </a:t>
              </a:r>
              <a:r>
                <a:rPr lang="en-US" sz="2800" b="1" spc="12" dirty="0" err="1">
                  <a:solidFill>
                    <a:srgbClr val="000000"/>
                  </a:solidFill>
                  <a:latin typeface="Fira Sans Light"/>
                </a:rPr>
                <a:t>lý</a:t>
              </a:r>
              <a:r>
                <a:rPr lang="en-US" sz="2800" b="1" spc="12" dirty="0">
                  <a:solidFill>
                    <a:srgbClr val="000000"/>
                  </a:solidFill>
                  <a:latin typeface="Fira Sans Light"/>
                </a:rPr>
                <a:t> </a:t>
              </a:r>
              <a:r>
                <a:rPr lang="en-US" sz="2800" b="1" spc="12" dirty="0" err="1">
                  <a:solidFill>
                    <a:srgbClr val="000000"/>
                  </a:solidFill>
                  <a:latin typeface="Fira Sans Light"/>
                </a:rPr>
                <a:t>giảng</a:t>
              </a:r>
              <a:r>
                <a:rPr lang="en-US" sz="2800" b="1" spc="12" dirty="0">
                  <a:solidFill>
                    <a:srgbClr val="000000"/>
                  </a:solidFill>
                  <a:latin typeface="Fira Sans Light"/>
                </a:rPr>
                <a:t> </a:t>
              </a:r>
              <a:r>
                <a:rPr lang="en-US" sz="2800" b="1" spc="12" dirty="0" err="1">
                  <a:solidFill>
                    <a:srgbClr val="000000"/>
                  </a:solidFill>
                  <a:latin typeface="Fira Sans Light"/>
                </a:rPr>
                <a:t>viên</a:t>
              </a:r>
              <a:endParaRPr lang="en-US"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khóa</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endParaRPr lang="vi-VN"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lớp</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endParaRPr lang="vi-VN" sz="2800" b="1" u="none" spc="12" dirty="0">
                <a:solidFill>
                  <a:srgbClr val="000000"/>
                </a:solidFill>
                <a:latin typeface="Fira Sans Light"/>
              </a:endParaRPr>
            </a:p>
            <a:p>
              <a:pPr marL="0" lvl="0" indent="0" algn="l">
                <a:lnSpc>
                  <a:spcPct val="150000"/>
                </a:lnSpc>
                <a:spcBef>
                  <a:spcPct val="0"/>
                </a:spcBef>
              </a:pPr>
              <a:r>
                <a:rPr lang="en-US" sz="2800" b="1" u="none" spc="12" dirty="0" err="1">
                  <a:solidFill>
                    <a:srgbClr val="000000"/>
                  </a:solidFill>
                  <a:latin typeface="Fira Sans Light"/>
                </a:rPr>
                <a:t>Quản</a:t>
              </a:r>
              <a:r>
                <a:rPr lang="en-US" sz="2800" b="1" u="none" spc="12" dirty="0">
                  <a:solidFill>
                    <a:srgbClr val="000000"/>
                  </a:solidFill>
                  <a:latin typeface="Fira Sans Light"/>
                </a:rPr>
                <a:t> </a:t>
              </a:r>
              <a:r>
                <a:rPr lang="en-US" sz="2800" b="1" u="none" spc="12" dirty="0" err="1">
                  <a:solidFill>
                    <a:srgbClr val="000000"/>
                  </a:solidFill>
                  <a:latin typeface="Fira Sans Light"/>
                </a:rPr>
                <a:t>lí</a:t>
              </a:r>
              <a:r>
                <a:rPr lang="en-US" sz="2800" b="1" u="none" spc="12" dirty="0">
                  <a:solidFill>
                    <a:srgbClr val="000000"/>
                  </a:solidFill>
                  <a:latin typeface="Fira Sans Light"/>
                </a:rPr>
                <a:t> </a:t>
              </a:r>
              <a:r>
                <a:rPr lang="en-US" sz="2800" b="1" u="none" spc="12" dirty="0" err="1">
                  <a:solidFill>
                    <a:srgbClr val="000000"/>
                  </a:solidFill>
                  <a:latin typeface="Fira Sans Light"/>
                </a:rPr>
                <a:t>thanh</a:t>
              </a:r>
              <a:r>
                <a:rPr lang="en-US" sz="2800" b="1" u="none" spc="12" dirty="0">
                  <a:solidFill>
                    <a:srgbClr val="000000"/>
                  </a:solidFill>
                  <a:latin typeface="Fira Sans Light"/>
                </a:rPr>
                <a:t> </a:t>
              </a:r>
              <a:r>
                <a:rPr lang="en-US" sz="2800" b="1" u="none" spc="12" dirty="0" err="1">
                  <a:solidFill>
                    <a:srgbClr val="000000"/>
                  </a:solidFill>
                  <a:latin typeface="Fira Sans Light"/>
                </a:rPr>
                <a:t>toán</a:t>
              </a:r>
              <a:endParaRPr lang="en-US" sz="2800" b="1" u="none" spc="12" dirty="0">
                <a:solidFill>
                  <a:srgbClr val="000000"/>
                </a:solidFill>
                <a:latin typeface="Fira Sans Light"/>
              </a:endParaRPr>
            </a:p>
          </p:txBody>
        </p:sp>
        <p:sp>
          <p:nvSpPr>
            <p:cNvPr id="15" name="TextBox 4">
              <a:extLst>
                <a:ext uri="{FF2B5EF4-FFF2-40B4-BE49-F238E27FC236}">
                  <a16:creationId xmlns:a16="http://schemas.microsoft.com/office/drawing/2014/main" id="{AF47FC8C-3A0B-A89B-A60E-9BDA3D459A11}"/>
                </a:ext>
              </a:extLst>
            </p:cNvPr>
            <p:cNvSpPr txBox="1"/>
            <p:nvPr/>
          </p:nvSpPr>
          <p:spPr>
            <a:xfrm>
              <a:off x="0" y="-9525"/>
              <a:ext cx="10487464" cy="718145"/>
            </a:xfrm>
            <a:prstGeom prst="rect">
              <a:avLst/>
            </a:prstGeom>
          </p:spPr>
          <p:txBody>
            <a:bodyPr lIns="0" tIns="0" rIns="0" bIns="0" rtlCol="0" anchor="t">
              <a:spAutoFit/>
            </a:bodyPr>
            <a:lstStyle/>
            <a:p>
              <a:pPr marL="0" lvl="0" indent="0" algn="l">
                <a:lnSpc>
                  <a:spcPts val="4200"/>
                </a:lnSpc>
                <a:spcBef>
                  <a:spcPct val="0"/>
                </a:spcBef>
              </a:pPr>
              <a:r>
                <a:rPr lang="vi-VN" sz="3500" u="none" spc="105" dirty="0">
                  <a:solidFill>
                    <a:srgbClr val="1836B2"/>
                  </a:solidFill>
                  <a:latin typeface="Fira Sans Medium Bold"/>
                </a:rPr>
                <a:t>Đối với nhân viên</a:t>
              </a:r>
              <a:endParaRPr lang="en-US" sz="3500" u="none" spc="105" dirty="0">
                <a:solidFill>
                  <a:srgbClr val="1836B2"/>
                </a:solidFill>
                <a:latin typeface="Fira Sans Medium Bold"/>
              </a:endParaRPr>
            </a:p>
          </p:txBody>
        </p:sp>
      </p:grpSp>
      <p:grpSp>
        <p:nvGrpSpPr>
          <p:cNvPr id="16" name="Group 2">
            <a:extLst>
              <a:ext uri="{FF2B5EF4-FFF2-40B4-BE49-F238E27FC236}">
                <a16:creationId xmlns:a16="http://schemas.microsoft.com/office/drawing/2014/main" id="{DCDBCC01-4BF6-F9CB-9644-7CB65A302F45}"/>
              </a:ext>
            </a:extLst>
          </p:cNvPr>
          <p:cNvGrpSpPr/>
          <p:nvPr/>
        </p:nvGrpSpPr>
        <p:grpSpPr>
          <a:xfrm>
            <a:off x="11695813" y="2254867"/>
            <a:ext cx="4495800" cy="3167155"/>
            <a:chOff x="0" y="-9525"/>
            <a:chExt cx="10487464" cy="4222875"/>
          </a:xfrm>
        </p:grpSpPr>
        <p:sp>
          <p:nvSpPr>
            <p:cNvPr id="17" name="TextBox 3">
              <a:extLst>
                <a:ext uri="{FF2B5EF4-FFF2-40B4-BE49-F238E27FC236}">
                  <a16:creationId xmlns:a16="http://schemas.microsoft.com/office/drawing/2014/main" id="{612C9349-0C90-94FD-E133-48EAA8F29C58}"/>
                </a:ext>
              </a:extLst>
            </p:cNvPr>
            <p:cNvSpPr txBox="1"/>
            <p:nvPr/>
          </p:nvSpPr>
          <p:spPr>
            <a:xfrm>
              <a:off x="0" y="854822"/>
              <a:ext cx="9680735" cy="3358528"/>
            </a:xfrm>
            <a:prstGeom prst="rect">
              <a:avLst/>
            </a:prstGeom>
          </p:spPr>
          <p:txBody>
            <a:bodyPr wrap="square" lIns="0" tIns="0" rIns="0" bIns="0" rtlCol="0" anchor="t">
              <a:spAutoFit/>
            </a:bodyPr>
            <a:lstStyle/>
            <a:p>
              <a:pPr marL="0" lvl="0" indent="0" algn="l">
                <a:lnSpc>
                  <a:spcPct val="150000"/>
                </a:lnSpc>
                <a:spcBef>
                  <a:spcPct val="0"/>
                </a:spcBef>
              </a:pPr>
              <a:r>
                <a:rPr lang="vi-VN" sz="2800" b="1" u="none" spc="12" dirty="0">
                  <a:solidFill>
                    <a:srgbClr val="000000"/>
                  </a:solidFill>
                  <a:latin typeface="Fira Sans Light"/>
                </a:rPr>
                <a:t>Xem lớp học đang dạy</a:t>
              </a:r>
            </a:p>
            <a:p>
              <a:pPr marL="0" lvl="0" indent="0" algn="l">
                <a:lnSpc>
                  <a:spcPct val="150000"/>
                </a:lnSpc>
                <a:spcBef>
                  <a:spcPct val="0"/>
                </a:spcBef>
              </a:pPr>
              <a:r>
                <a:rPr lang="en-US" sz="2800" b="1" u="none" spc="12" dirty="0" err="1">
                  <a:solidFill>
                    <a:srgbClr val="000000"/>
                  </a:solidFill>
                  <a:latin typeface="Fira Sans Light"/>
                </a:rPr>
                <a:t>Xem</a:t>
              </a:r>
              <a:r>
                <a:rPr lang="en-US" sz="2800" b="1" u="none" spc="12" dirty="0">
                  <a:solidFill>
                    <a:srgbClr val="000000"/>
                  </a:solidFill>
                  <a:latin typeface="Fira Sans Light"/>
                </a:rPr>
                <a:t> </a:t>
              </a:r>
              <a:r>
                <a:rPr lang="en-US" sz="2800" b="1" u="none" spc="12" dirty="0" err="1">
                  <a:solidFill>
                    <a:srgbClr val="000000"/>
                  </a:solidFill>
                  <a:latin typeface="Fira Sans Light"/>
                </a:rPr>
                <a:t>tất</a:t>
              </a:r>
              <a:r>
                <a:rPr lang="en-US" sz="2800" b="1" u="none" spc="12" dirty="0">
                  <a:solidFill>
                    <a:srgbClr val="000000"/>
                  </a:solidFill>
                  <a:latin typeface="Fira Sans Light"/>
                </a:rPr>
                <a:t> </a:t>
              </a:r>
              <a:r>
                <a:rPr lang="en-US" sz="2800" b="1" u="none" spc="12" dirty="0" err="1">
                  <a:solidFill>
                    <a:srgbClr val="000000"/>
                  </a:solidFill>
                  <a:latin typeface="Fira Sans Light"/>
                </a:rPr>
                <a:t>cả</a:t>
              </a:r>
              <a:r>
                <a:rPr lang="en-US" sz="2800" b="1" u="none" spc="12" dirty="0">
                  <a:solidFill>
                    <a:srgbClr val="000000"/>
                  </a:solidFill>
                  <a:latin typeface="Fira Sans Light"/>
                </a:rPr>
                <a:t> </a:t>
              </a:r>
              <a:r>
                <a:rPr lang="en-US" sz="2800" b="1" u="none" spc="12" dirty="0" err="1">
                  <a:solidFill>
                    <a:srgbClr val="000000"/>
                  </a:solidFill>
                  <a:latin typeface="Fira Sans Light"/>
                </a:rPr>
                <a:t>lớp</a:t>
              </a:r>
              <a:r>
                <a:rPr lang="en-US" sz="2800" b="1" u="none" spc="12" dirty="0">
                  <a:solidFill>
                    <a:srgbClr val="000000"/>
                  </a:solidFill>
                  <a:latin typeface="Fira Sans Light"/>
                </a:rPr>
                <a:t> </a:t>
              </a:r>
              <a:r>
                <a:rPr lang="en-US" sz="2800" b="1" u="none" spc="12" dirty="0" err="1">
                  <a:solidFill>
                    <a:srgbClr val="000000"/>
                  </a:solidFill>
                  <a:latin typeface="Fira Sans Light"/>
                </a:rPr>
                <a:t>học</a:t>
              </a:r>
              <a:r>
                <a:rPr lang="en-US" sz="2800" b="1" u="none" spc="12" dirty="0">
                  <a:solidFill>
                    <a:srgbClr val="000000"/>
                  </a:solidFill>
                  <a:latin typeface="Fira Sans Light"/>
                </a:rPr>
                <a:t> </a:t>
              </a:r>
              <a:r>
                <a:rPr lang="en-US" sz="2800" b="1" u="none" spc="12" dirty="0" err="1">
                  <a:solidFill>
                    <a:srgbClr val="000000"/>
                  </a:solidFill>
                  <a:latin typeface="Fira Sans Light"/>
                </a:rPr>
                <a:t>hiện</a:t>
              </a:r>
              <a:r>
                <a:rPr lang="en-US" sz="2800" b="1" u="none" spc="12" dirty="0">
                  <a:solidFill>
                    <a:srgbClr val="000000"/>
                  </a:solidFill>
                  <a:latin typeface="Fira Sans Light"/>
                </a:rPr>
                <a:t> </a:t>
              </a:r>
              <a:r>
                <a:rPr lang="en-US" sz="2800" b="1" u="none" spc="12" dirty="0" err="1">
                  <a:solidFill>
                    <a:srgbClr val="000000"/>
                  </a:solidFill>
                  <a:latin typeface="Fira Sans Light"/>
                </a:rPr>
                <a:t>có</a:t>
              </a:r>
              <a:r>
                <a:rPr lang="en-US" sz="2800" b="1" u="none" spc="12" dirty="0">
                  <a:solidFill>
                    <a:srgbClr val="000000"/>
                  </a:solidFill>
                  <a:latin typeface="Fira Sans Light"/>
                </a:rPr>
                <a:t> </a:t>
              </a:r>
              <a:r>
                <a:rPr lang="en-US" sz="2800" b="1" u="none" spc="12" dirty="0" err="1">
                  <a:solidFill>
                    <a:srgbClr val="000000"/>
                  </a:solidFill>
                  <a:latin typeface="Fira Sans Light"/>
                </a:rPr>
                <a:t>của</a:t>
              </a:r>
              <a:r>
                <a:rPr lang="en-US" sz="2800" b="1" u="none" spc="12" dirty="0">
                  <a:solidFill>
                    <a:srgbClr val="000000"/>
                  </a:solidFill>
                  <a:latin typeface="Fira Sans Light"/>
                </a:rPr>
                <a:t> </a:t>
              </a:r>
              <a:r>
                <a:rPr lang="en-US" sz="2800" b="1" u="none" spc="12" dirty="0" err="1">
                  <a:solidFill>
                    <a:srgbClr val="000000"/>
                  </a:solidFill>
                  <a:latin typeface="Fira Sans Light"/>
                </a:rPr>
                <a:t>trung</a:t>
              </a:r>
              <a:r>
                <a:rPr lang="en-US" sz="2800" b="1" u="none" spc="12" dirty="0">
                  <a:solidFill>
                    <a:srgbClr val="000000"/>
                  </a:solidFill>
                  <a:latin typeface="Fira Sans Light"/>
                </a:rPr>
                <a:t> </a:t>
              </a:r>
              <a:r>
                <a:rPr lang="en-US" sz="2800" b="1" u="none" spc="12" dirty="0" err="1">
                  <a:solidFill>
                    <a:srgbClr val="000000"/>
                  </a:solidFill>
                  <a:latin typeface="Fira Sans Light"/>
                </a:rPr>
                <a:t>tâm</a:t>
              </a:r>
              <a:endParaRPr lang="en-US" sz="2800" b="1" u="none" spc="12" dirty="0">
                <a:solidFill>
                  <a:srgbClr val="000000"/>
                </a:solidFill>
                <a:latin typeface="Fira Sans Light"/>
              </a:endParaRPr>
            </a:p>
            <a:p>
              <a:pPr marL="0" lvl="0" indent="0" algn="l">
                <a:lnSpc>
                  <a:spcPct val="150000"/>
                </a:lnSpc>
                <a:spcBef>
                  <a:spcPct val="0"/>
                </a:spcBef>
              </a:pPr>
              <a:r>
                <a:rPr lang="en-US" sz="2800" b="1" spc="12" dirty="0" err="1">
                  <a:solidFill>
                    <a:srgbClr val="000000"/>
                  </a:solidFill>
                  <a:latin typeface="Fira Sans Light"/>
                </a:rPr>
                <a:t>Xem</a:t>
              </a:r>
              <a:r>
                <a:rPr lang="en-US" sz="2800" b="1" spc="12" dirty="0">
                  <a:solidFill>
                    <a:srgbClr val="000000"/>
                  </a:solidFill>
                  <a:latin typeface="Fira Sans Light"/>
                </a:rPr>
                <a:t> </a:t>
              </a:r>
              <a:r>
                <a:rPr lang="en-US" sz="2800" b="1" spc="12" dirty="0" err="1">
                  <a:solidFill>
                    <a:srgbClr val="000000"/>
                  </a:solidFill>
                  <a:latin typeface="Fira Sans Light"/>
                </a:rPr>
                <a:t>thời</a:t>
              </a:r>
              <a:r>
                <a:rPr lang="en-US" sz="2800" b="1" spc="12" dirty="0">
                  <a:solidFill>
                    <a:srgbClr val="000000"/>
                  </a:solidFill>
                  <a:latin typeface="Fira Sans Light"/>
                </a:rPr>
                <a:t> </a:t>
              </a:r>
              <a:r>
                <a:rPr lang="en-US" sz="2800" b="1" spc="12" dirty="0" err="1">
                  <a:solidFill>
                    <a:srgbClr val="000000"/>
                  </a:solidFill>
                  <a:latin typeface="Fira Sans Light"/>
                </a:rPr>
                <a:t>khóa</a:t>
              </a:r>
              <a:r>
                <a:rPr lang="en-US" sz="2800" b="1" spc="12" dirty="0">
                  <a:solidFill>
                    <a:srgbClr val="000000"/>
                  </a:solidFill>
                  <a:latin typeface="Fira Sans Light"/>
                </a:rPr>
                <a:t> </a:t>
              </a:r>
              <a:r>
                <a:rPr lang="en-US" sz="2800" b="1" spc="12" dirty="0" err="1">
                  <a:solidFill>
                    <a:srgbClr val="000000"/>
                  </a:solidFill>
                  <a:latin typeface="Fira Sans Light"/>
                </a:rPr>
                <a:t>biểu</a:t>
              </a:r>
              <a:endParaRPr lang="en-US" sz="2800" b="1" u="none" spc="12" dirty="0">
                <a:solidFill>
                  <a:srgbClr val="000000"/>
                </a:solidFill>
                <a:latin typeface="Fira Sans Light"/>
              </a:endParaRPr>
            </a:p>
          </p:txBody>
        </p:sp>
        <p:sp>
          <p:nvSpPr>
            <p:cNvPr id="18" name="TextBox 4">
              <a:extLst>
                <a:ext uri="{FF2B5EF4-FFF2-40B4-BE49-F238E27FC236}">
                  <a16:creationId xmlns:a16="http://schemas.microsoft.com/office/drawing/2014/main" id="{B0CEAD43-7B56-B54F-CC15-613E56D3E921}"/>
                </a:ext>
              </a:extLst>
            </p:cNvPr>
            <p:cNvSpPr txBox="1"/>
            <p:nvPr/>
          </p:nvSpPr>
          <p:spPr>
            <a:xfrm>
              <a:off x="0" y="-9525"/>
              <a:ext cx="10487464" cy="718145"/>
            </a:xfrm>
            <a:prstGeom prst="rect">
              <a:avLst/>
            </a:prstGeom>
          </p:spPr>
          <p:txBody>
            <a:bodyPr lIns="0" tIns="0" rIns="0" bIns="0" rtlCol="0" anchor="t">
              <a:spAutoFit/>
            </a:bodyPr>
            <a:lstStyle/>
            <a:p>
              <a:pPr marL="0" lvl="0" indent="0" algn="l">
                <a:lnSpc>
                  <a:spcPts val="4200"/>
                </a:lnSpc>
                <a:spcBef>
                  <a:spcPct val="0"/>
                </a:spcBef>
              </a:pPr>
              <a:r>
                <a:rPr lang="vi-VN" sz="3500" u="none" spc="105" dirty="0">
                  <a:solidFill>
                    <a:srgbClr val="1836B2"/>
                  </a:solidFill>
                  <a:latin typeface="Fira Sans Medium Bold"/>
                </a:rPr>
                <a:t>Đối với giảng viên</a:t>
              </a:r>
              <a:endParaRPr lang="en-US" sz="3500" u="none" spc="105" dirty="0">
                <a:solidFill>
                  <a:srgbClr val="1836B2"/>
                </a:solidFill>
                <a:latin typeface="Fira Sans Medium Bold"/>
              </a:endParaRPr>
            </a:p>
          </p:txBody>
        </p:sp>
      </p:grpSp>
      <p:grpSp>
        <p:nvGrpSpPr>
          <p:cNvPr id="22" name="Group 2">
            <a:extLst>
              <a:ext uri="{FF2B5EF4-FFF2-40B4-BE49-F238E27FC236}">
                <a16:creationId xmlns:a16="http://schemas.microsoft.com/office/drawing/2014/main" id="{865491AB-11D3-6661-1DB7-21A1AC62C7D2}"/>
              </a:ext>
            </a:extLst>
          </p:cNvPr>
          <p:cNvGrpSpPr/>
          <p:nvPr/>
        </p:nvGrpSpPr>
        <p:grpSpPr>
          <a:xfrm>
            <a:off x="11711053" y="6836522"/>
            <a:ext cx="4495800" cy="1874493"/>
            <a:chOff x="0" y="-9525"/>
            <a:chExt cx="10487464" cy="2499325"/>
          </a:xfrm>
        </p:grpSpPr>
        <p:sp>
          <p:nvSpPr>
            <p:cNvPr id="23" name="TextBox 3">
              <a:extLst>
                <a:ext uri="{FF2B5EF4-FFF2-40B4-BE49-F238E27FC236}">
                  <a16:creationId xmlns:a16="http://schemas.microsoft.com/office/drawing/2014/main" id="{EB81F946-B6B6-E928-3D48-791AA6A3CA93}"/>
                </a:ext>
              </a:extLst>
            </p:cNvPr>
            <p:cNvSpPr txBox="1"/>
            <p:nvPr/>
          </p:nvSpPr>
          <p:spPr>
            <a:xfrm>
              <a:off x="0" y="854822"/>
              <a:ext cx="9680735" cy="1634978"/>
            </a:xfrm>
            <a:prstGeom prst="rect">
              <a:avLst/>
            </a:prstGeom>
          </p:spPr>
          <p:txBody>
            <a:bodyPr wrap="square" lIns="0" tIns="0" rIns="0" bIns="0" rtlCol="0" anchor="t">
              <a:spAutoFit/>
            </a:bodyPr>
            <a:lstStyle/>
            <a:p>
              <a:pPr marL="0" lvl="0" indent="0" algn="l">
                <a:lnSpc>
                  <a:spcPct val="150000"/>
                </a:lnSpc>
                <a:spcBef>
                  <a:spcPct val="0"/>
                </a:spcBef>
              </a:pPr>
              <a:r>
                <a:rPr lang="vi-VN" sz="2800" b="1" u="none" spc="12" dirty="0">
                  <a:solidFill>
                    <a:srgbClr val="000000"/>
                  </a:solidFill>
                  <a:latin typeface="Fira Sans Light"/>
                </a:rPr>
                <a:t>Xem thời khóa biểu</a:t>
              </a:r>
            </a:p>
            <a:p>
              <a:pPr marL="0" lvl="0" indent="0" algn="l">
                <a:lnSpc>
                  <a:spcPct val="150000"/>
                </a:lnSpc>
                <a:spcBef>
                  <a:spcPct val="0"/>
                </a:spcBef>
              </a:pPr>
              <a:r>
                <a:rPr lang="vi-VN" sz="2800" b="1" spc="12" dirty="0">
                  <a:solidFill>
                    <a:srgbClr val="000000"/>
                  </a:solidFill>
                  <a:latin typeface="Fira Sans Light"/>
                </a:rPr>
                <a:t>Xem lịch sử giao dịch</a:t>
              </a:r>
              <a:endParaRPr lang="en-US" sz="2800" b="1" u="none" spc="12" dirty="0">
                <a:solidFill>
                  <a:srgbClr val="000000"/>
                </a:solidFill>
                <a:latin typeface="Fira Sans Light"/>
              </a:endParaRPr>
            </a:p>
          </p:txBody>
        </p:sp>
        <p:sp>
          <p:nvSpPr>
            <p:cNvPr id="24" name="TextBox 4">
              <a:extLst>
                <a:ext uri="{FF2B5EF4-FFF2-40B4-BE49-F238E27FC236}">
                  <a16:creationId xmlns:a16="http://schemas.microsoft.com/office/drawing/2014/main" id="{31DEAC06-9F4F-C8BF-F530-4054320993CF}"/>
                </a:ext>
              </a:extLst>
            </p:cNvPr>
            <p:cNvSpPr txBox="1"/>
            <p:nvPr/>
          </p:nvSpPr>
          <p:spPr>
            <a:xfrm>
              <a:off x="0" y="-9525"/>
              <a:ext cx="10487464" cy="718145"/>
            </a:xfrm>
            <a:prstGeom prst="rect">
              <a:avLst/>
            </a:prstGeom>
          </p:spPr>
          <p:txBody>
            <a:bodyPr lIns="0" tIns="0" rIns="0" bIns="0" rtlCol="0" anchor="t">
              <a:spAutoFit/>
            </a:bodyPr>
            <a:lstStyle/>
            <a:p>
              <a:pPr marL="0" lvl="0" indent="0" algn="l">
                <a:lnSpc>
                  <a:spcPts val="4200"/>
                </a:lnSpc>
                <a:spcBef>
                  <a:spcPct val="0"/>
                </a:spcBef>
              </a:pPr>
              <a:r>
                <a:rPr lang="vi-VN" sz="3500" u="none" spc="105" dirty="0">
                  <a:solidFill>
                    <a:srgbClr val="1836B2"/>
                  </a:solidFill>
                  <a:latin typeface="Fira Sans Medium Bold"/>
                </a:rPr>
                <a:t>Đối với học viên</a:t>
              </a:r>
              <a:endParaRPr lang="en-US" sz="3500" u="none" spc="105" dirty="0">
                <a:solidFill>
                  <a:srgbClr val="1836B2"/>
                </a:solidFill>
                <a:latin typeface="Fira Sans Medium Bold"/>
              </a:endParaRPr>
            </a:p>
          </p:txBody>
        </p:sp>
      </p:grpSp>
    </p:spTree>
    <p:extLst>
      <p:ext uri="{BB962C8B-B14F-4D97-AF65-F5344CB8AC3E}">
        <p14:creationId xmlns:p14="http://schemas.microsoft.com/office/powerpoint/2010/main" val="40213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33400" y="-266700"/>
            <a:ext cx="68580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LƯỢC ĐỒ ERD</a:t>
            </a:r>
            <a:endParaRPr lang="en-US" sz="48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6" name="Picture 5">
            <a:extLst>
              <a:ext uri="{FF2B5EF4-FFF2-40B4-BE49-F238E27FC236}">
                <a16:creationId xmlns:a16="http://schemas.microsoft.com/office/drawing/2014/main" id="{9B7C03E9-0BB7-6623-206A-0B2926382EAE}"/>
              </a:ext>
            </a:extLst>
          </p:cNvPr>
          <p:cNvPicPr>
            <a:picLocks noChangeAspect="1"/>
          </p:cNvPicPr>
          <p:nvPr/>
        </p:nvPicPr>
        <p:blipFill>
          <a:blip r:embed="rId2"/>
          <a:stretch>
            <a:fillRect/>
          </a:stretch>
        </p:blipFill>
        <p:spPr>
          <a:xfrm>
            <a:off x="685800" y="992504"/>
            <a:ext cx="16002000" cy="9049977"/>
          </a:xfrm>
          <a:prstGeom prst="rect">
            <a:avLst/>
          </a:prstGeom>
        </p:spPr>
      </p:pic>
    </p:spTree>
    <p:extLst>
      <p:ext uri="{BB962C8B-B14F-4D97-AF65-F5344CB8AC3E}">
        <p14:creationId xmlns:p14="http://schemas.microsoft.com/office/powerpoint/2010/main" val="313059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33400" y="-266700"/>
            <a:ext cx="68580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DATABASE DIAGRAM</a:t>
            </a:r>
            <a:endParaRPr lang="en-US" sz="4800" dirty="0">
              <a:solidFill>
                <a:srgbClr val="1836B2"/>
              </a:solidFill>
              <a:latin typeface="Fira Sans Medium Bold"/>
            </a:endParaRPr>
          </a:p>
        </p:txBody>
      </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10" name="Picture 9">
            <a:extLst>
              <a:ext uri="{FF2B5EF4-FFF2-40B4-BE49-F238E27FC236}">
                <a16:creationId xmlns:a16="http://schemas.microsoft.com/office/drawing/2014/main" id="{52B51C06-F6AF-162D-5BCF-791950165541}"/>
              </a:ext>
            </a:extLst>
          </p:cNvPr>
          <p:cNvPicPr>
            <a:picLocks noChangeAspect="1"/>
          </p:cNvPicPr>
          <p:nvPr/>
        </p:nvPicPr>
        <p:blipFill>
          <a:blip r:embed="rId2"/>
          <a:stretch>
            <a:fillRect/>
          </a:stretch>
        </p:blipFill>
        <p:spPr>
          <a:xfrm>
            <a:off x="533399" y="1295398"/>
            <a:ext cx="16747069" cy="7886701"/>
          </a:xfrm>
          <a:prstGeom prst="rect">
            <a:avLst/>
          </a:prstGeom>
        </p:spPr>
      </p:pic>
    </p:spTree>
    <p:extLst>
      <p:ext uri="{BB962C8B-B14F-4D97-AF65-F5344CB8AC3E}">
        <p14:creationId xmlns:p14="http://schemas.microsoft.com/office/powerpoint/2010/main" val="417260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690" b="34763"/>
          <a:stretch>
            <a:fillRect/>
          </a:stretch>
        </p:blipFill>
        <p:spPr>
          <a:xfrm>
            <a:off x="0" y="0"/>
            <a:ext cx="18288000" cy="10287000"/>
          </a:xfrm>
          <a:prstGeom prst="rect">
            <a:avLst/>
          </a:prstGeom>
        </p:spPr>
      </p:pic>
      <p:grpSp>
        <p:nvGrpSpPr>
          <p:cNvPr id="3" name="Group 3"/>
          <p:cNvGrpSpPr/>
          <p:nvPr/>
        </p:nvGrpSpPr>
        <p:grpSpPr>
          <a:xfrm rot="-10800000">
            <a:off x="-5486400" y="3543300"/>
            <a:ext cx="21483158" cy="16323387"/>
            <a:chOff x="0" y="0"/>
            <a:chExt cx="7070204" cy="5372100"/>
          </a:xfrm>
        </p:grpSpPr>
        <p:sp>
          <p:nvSpPr>
            <p:cNvPr id="4" name="Freeform 4"/>
            <p:cNvSpPr/>
            <p:nvPr/>
          </p:nvSpPr>
          <p:spPr>
            <a:xfrm>
              <a:off x="0" y="0"/>
              <a:ext cx="7070204" cy="5372100"/>
            </a:xfrm>
            <a:custGeom>
              <a:avLst/>
              <a:gdLst/>
              <a:ahLst/>
              <a:cxnLst/>
              <a:rect l="l" t="t" r="r" b="b"/>
              <a:pathLst>
                <a:path w="7070204" h="5372100">
                  <a:moveTo>
                    <a:pt x="5519534" y="0"/>
                  </a:moveTo>
                  <a:lnTo>
                    <a:pt x="1550670" y="0"/>
                  </a:lnTo>
                  <a:lnTo>
                    <a:pt x="0" y="2686050"/>
                  </a:lnTo>
                  <a:lnTo>
                    <a:pt x="1550670" y="5372100"/>
                  </a:lnTo>
                  <a:lnTo>
                    <a:pt x="5519534" y="5372100"/>
                  </a:lnTo>
                  <a:lnTo>
                    <a:pt x="7070204" y="2686050"/>
                  </a:lnTo>
                  <a:lnTo>
                    <a:pt x="5519534" y="0"/>
                  </a:lnTo>
                  <a:close/>
                </a:path>
              </a:pathLst>
            </a:custGeom>
            <a:solidFill>
              <a:srgbClr val="1836B2"/>
            </a:solidFill>
          </p:spPr>
        </p:sp>
      </p:grpSp>
      <p:sp>
        <p:nvSpPr>
          <p:cNvPr id="6" name="TextBox 6"/>
          <p:cNvSpPr txBox="1"/>
          <p:nvPr/>
        </p:nvSpPr>
        <p:spPr>
          <a:xfrm>
            <a:off x="1066800" y="5600700"/>
            <a:ext cx="11009973" cy="1256754"/>
          </a:xfrm>
          <a:prstGeom prst="rect">
            <a:avLst/>
          </a:prstGeom>
        </p:spPr>
        <p:txBody>
          <a:bodyPr lIns="0" tIns="0" rIns="0" bIns="0" rtlCol="0" anchor="t">
            <a:spAutoFit/>
          </a:bodyPr>
          <a:lstStyle/>
          <a:p>
            <a:pPr>
              <a:lnSpc>
                <a:spcPts val="9799"/>
              </a:lnSpc>
              <a:spcBef>
                <a:spcPct val="0"/>
              </a:spcBef>
            </a:pPr>
            <a:r>
              <a:rPr lang="vi-VN" sz="8800" dirty="0">
                <a:solidFill>
                  <a:srgbClr val="FFFFFF"/>
                </a:solidFill>
                <a:latin typeface="Fira Sans Medium"/>
              </a:rPr>
              <a:t>CHỨC NĂNG</a:t>
            </a:r>
          </a:p>
        </p:txBody>
      </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a:off x="16234069" y="1028700"/>
            <a:ext cx="1025231" cy="5853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ĐĂNG NHẬP</a:t>
            </a:r>
          </a:p>
        </p:txBody>
      </p:sp>
      <p:pic>
        <p:nvPicPr>
          <p:cNvPr id="3" name="Picture 2">
            <a:extLst>
              <a:ext uri="{FF2B5EF4-FFF2-40B4-BE49-F238E27FC236}">
                <a16:creationId xmlns:a16="http://schemas.microsoft.com/office/drawing/2014/main" id="{1BFC3B8D-6A98-4321-B449-EA9411418D88}"/>
              </a:ext>
            </a:extLst>
          </p:cNvPr>
          <p:cNvPicPr>
            <a:picLocks noChangeAspect="1"/>
          </p:cNvPicPr>
          <p:nvPr/>
        </p:nvPicPr>
        <p:blipFill>
          <a:blip r:embed="rId3"/>
          <a:stretch>
            <a:fillRect/>
          </a:stretch>
        </p:blipFill>
        <p:spPr>
          <a:xfrm>
            <a:off x="3085066" y="2476500"/>
            <a:ext cx="12117867" cy="6781800"/>
          </a:xfrm>
          <a:prstGeom prst="rect">
            <a:avLst/>
          </a:prstGeom>
        </p:spPr>
      </p:pic>
    </p:spTree>
    <p:extLst>
      <p:ext uri="{BB962C8B-B14F-4D97-AF65-F5344CB8AC3E}">
        <p14:creationId xmlns:p14="http://schemas.microsoft.com/office/powerpoint/2010/main" val="150930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838200" y="0"/>
            <a:ext cx="12801600" cy="1221104"/>
          </a:xfrm>
          <a:prstGeom prst="rect">
            <a:avLst/>
          </a:prstGeom>
        </p:spPr>
        <p:txBody>
          <a:bodyPr wrap="square" lIns="0" tIns="0" rIns="0" bIns="0" rtlCol="0" anchor="t">
            <a:spAutoFit/>
          </a:bodyPr>
          <a:lstStyle/>
          <a:p>
            <a:pPr>
              <a:lnSpc>
                <a:spcPts val="10999"/>
              </a:lnSpc>
            </a:pPr>
            <a:r>
              <a:rPr lang="vi-VN" sz="4800" dirty="0">
                <a:solidFill>
                  <a:srgbClr val="1836B2"/>
                </a:solidFill>
                <a:latin typeface="Fira Sans Medium Bold"/>
              </a:rPr>
              <a:t>ĐĂNG NHẬP</a:t>
            </a:r>
          </a:p>
        </p:txBody>
      </p:sp>
      <p:pic>
        <p:nvPicPr>
          <p:cNvPr id="1026" name="Picture 2">
            <a:extLst>
              <a:ext uri="{FF2B5EF4-FFF2-40B4-BE49-F238E27FC236}">
                <a16:creationId xmlns:a16="http://schemas.microsoft.com/office/drawing/2014/main" id="{2C6CA2A7-965E-CFE9-37C4-AFD5769AB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457325"/>
            <a:ext cx="7086600" cy="7372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024818-EAE1-A36C-4E6C-80AA22FDC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900" y="1457324"/>
            <a:ext cx="4705350" cy="7372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2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TotalTime>
  <Words>333</Words>
  <Application>Microsoft Office PowerPoint</Application>
  <PresentationFormat>Custom</PresentationFormat>
  <Paragraphs>62</Paragraphs>
  <Slides>29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Fira Sans Light</vt:lpstr>
      <vt:lpstr>Fira Sans Light Bold</vt:lpstr>
      <vt:lpstr>Arial</vt:lpstr>
      <vt:lpstr>Fira Sans Medium Bold</vt:lpstr>
      <vt:lpstr>Fira Sans Bold Bold</vt:lpstr>
      <vt:lpstr>Fira Sans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Minh Tường Lê</cp:lastModifiedBy>
  <cp:revision>82</cp:revision>
  <dcterms:created xsi:type="dcterms:W3CDTF">2006-08-16T00:00:00Z</dcterms:created>
  <dcterms:modified xsi:type="dcterms:W3CDTF">2022-12-03T05:58:36Z</dcterms:modified>
  <dc:identifier>DAFS09aw0nY</dc:identifier>
</cp:coreProperties>
</file>